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81" r:id="rId2"/>
    <p:sldId id="290" r:id="rId3"/>
    <p:sldId id="280" r:id="rId4"/>
    <p:sldId id="284" r:id="rId5"/>
    <p:sldId id="285" r:id="rId6"/>
    <p:sldId id="274" r:id="rId7"/>
    <p:sldId id="286" r:id="rId8"/>
    <p:sldId id="287" r:id="rId9"/>
    <p:sldId id="288" r:id="rId10"/>
    <p:sldId id="289"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72565" autoAdjust="0"/>
  </p:normalViewPr>
  <p:slideViewPr>
    <p:cSldViewPr snapToGrid="0" snapToObjects="1">
      <p:cViewPr varScale="1">
        <p:scale>
          <a:sx n="82" d="100"/>
          <a:sy n="82" d="100"/>
        </p:scale>
        <p:origin x="244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8" d="100"/>
          <a:sy n="78" d="100"/>
        </p:scale>
        <p:origin x="-253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3B86166-9DFC-4236-B1BC-3DA775316A02}" type="datetimeFigureOut">
              <a:rPr lang="en-US" smtClean="0"/>
              <a:t>12/1/2016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E40B5C2-F780-4460-B8B2-4278EFE12CCF}" type="slidenum">
              <a:rPr lang="en-US" smtClean="0"/>
              <a:t>‹#›</a:t>
            </a:fld>
            <a:endParaRPr lang="en-US"/>
          </a:p>
        </p:txBody>
      </p:sp>
    </p:spTree>
    <p:extLst>
      <p:ext uri="{BB962C8B-B14F-4D97-AF65-F5344CB8AC3E}">
        <p14:creationId xmlns:p14="http://schemas.microsoft.com/office/powerpoint/2010/main" val="35113925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0ACBBB1-C25F-414F-ADE5-F08816EFFA43}" type="datetimeFigureOut">
              <a:rPr lang="en-US" smtClean="0"/>
              <a:t>12/1/2016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ACE71BF-7197-45DA-8538-E5E2288F6547}" type="slidenum">
              <a:rPr lang="en-US" smtClean="0"/>
              <a:t>‹#›</a:t>
            </a:fld>
            <a:endParaRPr lang="en-US"/>
          </a:p>
        </p:txBody>
      </p:sp>
    </p:spTree>
    <p:extLst>
      <p:ext uri="{BB962C8B-B14F-4D97-AF65-F5344CB8AC3E}">
        <p14:creationId xmlns:p14="http://schemas.microsoft.com/office/powerpoint/2010/main" val="219893142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325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720472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dirty="0"/>
              <a:t>NCI is dedicated to engaging the cancer advocacy community and continues to develop ways to involve research advocates in its activities.</a:t>
            </a:r>
          </a:p>
          <a:p>
            <a:pPr>
              <a:defRPr/>
            </a:pPr>
            <a:endParaRPr lang="en-US" altLang="en-US" dirty="0"/>
          </a:p>
          <a:p>
            <a:pPr marL="171450" indent="-171450">
              <a:buFont typeface="Arial" panose="020B0604020202020204" pitchFamily="34" charset="0"/>
              <a:buChar char="•"/>
              <a:defRPr/>
            </a:pPr>
            <a:r>
              <a:rPr lang="en-US" dirty="0"/>
              <a:t>The mission of the NCI Office of Advocacy Relations (OAR) is to foster meaningful relationships between the Institute and the cancer advocacy community to improve outcomes for patients. </a:t>
            </a:r>
          </a:p>
          <a:p>
            <a:pPr marL="171450" indent="-171450">
              <a:buFont typeface="Arial" panose="020B0604020202020204" pitchFamily="34" charset="0"/>
              <a:buChar char="•"/>
              <a:defRPr/>
            </a:pPr>
            <a:endParaRPr lang="en-US" dirty="0"/>
          </a:p>
          <a:p>
            <a:pPr marL="171450" indent="-171450">
              <a:buFont typeface="Arial" panose="020B0604020202020204" pitchFamily="34" charset="0"/>
              <a:buChar char="•"/>
              <a:defRPr/>
            </a:pPr>
            <a:r>
              <a:rPr lang="en-US" dirty="0"/>
              <a:t>Collaborating with individual research advocates and NCI program staff to ensure the </a:t>
            </a:r>
            <a:r>
              <a:rPr lang="en-US" u="sng" dirty="0"/>
              <a:t>collective patient perspective</a:t>
            </a:r>
            <a:r>
              <a:rPr lang="en-US" dirty="0"/>
              <a:t> is consistently and effectively integrated into NCI research activities.</a:t>
            </a:r>
          </a:p>
          <a:p>
            <a:pPr marL="171450" indent="-171450">
              <a:buFont typeface="Arial" panose="020B0604020202020204" pitchFamily="34" charset="0"/>
              <a:buChar char="•"/>
              <a:defRPr/>
            </a:pPr>
            <a:endParaRPr lang="en-US" dirty="0"/>
          </a:p>
          <a:p>
            <a:pPr marL="171450" indent="-171450">
              <a:buFont typeface="Arial" panose="020B0604020202020204" pitchFamily="34" charset="0"/>
              <a:buChar char="•"/>
              <a:defRPr/>
            </a:pPr>
            <a:r>
              <a:rPr lang="en-US" dirty="0"/>
              <a:t>Working with advocacy organizations and other stakeholders to improve understanding of policy, partnership opportunities, and strategic investments in cancer research.</a:t>
            </a:r>
          </a:p>
          <a:p>
            <a:pPr>
              <a:defRPr/>
            </a:pPr>
            <a:endParaRPr lang="en-US" altLang="en-US" dirty="0"/>
          </a:p>
          <a:p>
            <a:pPr>
              <a:defRPr/>
            </a:pPr>
            <a:endParaRPr lang="en-US" altLang="en-US" dirty="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15B11EF-B88B-44A3-8D0E-3F925800D535}" type="slidenum">
              <a:rPr lang="en-US" altLang="en-US"/>
              <a:pPr>
                <a:spcBef>
                  <a:spcPct val="0"/>
                </a:spcBef>
              </a:pPr>
              <a:t>2</a:t>
            </a:fld>
            <a:endParaRPr lang="en-US" altLang="en-US"/>
          </a:p>
        </p:txBody>
      </p:sp>
    </p:spTree>
    <p:extLst>
      <p:ext uri="{BB962C8B-B14F-4D97-AF65-F5344CB8AC3E}">
        <p14:creationId xmlns:p14="http://schemas.microsoft.com/office/powerpoint/2010/main" val="761829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defTabSz="930275">
              <a:buFontTx/>
              <a:buChar char="•"/>
            </a:pPr>
            <a:r>
              <a:rPr lang="en-US" altLang="en-US" dirty="0"/>
              <a:t>Simply put, the Office of Advocacy Relations works with the advocacy community to advance cancer research.</a:t>
            </a:r>
          </a:p>
          <a:p>
            <a:pPr marL="171450" indent="-171450" defTabSz="930275">
              <a:buFontTx/>
              <a:buChar char="•"/>
            </a:pPr>
            <a:endParaRPr lang="en-US" altLang="en-US" dirty="0"/>
          </a:p>
          <a:p>
            <a:pPr marL="171450" indent="-171450" defTabSz="930275">
              <a:buFontTx/>
              <a:buChar char="•"/>
            </a:pPr>
            <a:r>
              <a:rPr lang="en-US" altLang="en-US" dirty="0"/>
              <a:t>To achieve our mission, we perform three broad functions on a regular and bi-directional basis: communication, facilitation, and collaboration. </a:t>
            </a:r>
          </a:p>
          <a:p>
            <a:pPr marL="628650" lvl="1" indent="-171450" defTabSz="930275">
              <a:buFontTx/>
              <a:buChar char="•"/>
            </a:pPr>
            <a:r>
              <a:rPr lang="en-US" altLang="en-US" dirty="0"/>
              <a:t>We </a:t>
            </a:r>
            <a:r>
              <a:rPr lang="en-US" altLang="en-US" b="1" dirty="0"/>
              <a:t>communicate </a:t>
            </a:r>
            <a:r>
              <a:rPr lang="en-US" altLang="en-US" dirty="0"/>
              <a:t>NCI’s priorities and initiatives throughout the community and we use different vehicles to do this, including social media or webinars, and we’re always looking to expand our promotion efforts. We also relay information and feedback from the community to leadership at NCI to shape new projects or decision-making, as well highlight concerns. </a:t>
            </a:r>
          </a:p>
          <a:p>
            <a:pPr marL="628650" lvl="1" indent="-171450" defTabSz="930275">
              <a:buFontTx/>
              <a:buChar char="•"/>
            </a:pPr>
            <a:r>
              <a:rPr lang="en-US" altLang="en-US" dirty="0"/>
              <a:t>We also </a:t>
            </a:r>
            <a:r>
              <a:rPr lang="en-US" altLang="en-US" b="1" dirty="0"/>
              <a:t>facilitate </a:t>
            </a:r>
            <a:r>
              <a:rPr lang="en-US" altLang="en-US" dirty="0"/>
              <a:t>bi-directional engagements, meaning we regularly match individual advocates to activities within NCI, such as different working groups or steering committees, and we often coordinate NCI-expert speakers to participate in advocate events, briefings, and conferences.</a:t>
            </a:r>
          </a:p>
          <a:p>
            <a:pPr marL="628650" lvl="1" indent="-171450" defTabSz="930275">
              <a:buFontTx/>
              <a:buChar char="•"/>
            </a:pPr>
            <a:r>
              <a:rPr lang="en-US" altLang="en-US" dirty="0"/>
              <a:t>Lastly, we work </a:t>
            </a:r>
            <a:r>
              <a:rPr lang="en-US" altLang="en-US" b="1" dirty="0"/>
              <a:t>collaborate </a:t>
            </a:r>
            <a:r>
              <a:rPr lang="en-US" altLang="en-US" dirty="0"/>
              <a:t> with the community to illuminate new opportunities and partnerships that leverage diverse resources or meet overlapping priorities, both with NCI and amongst various external stakeholders.</a:t>
            </a:r>
          </a:p>
          <a:p>
            <a:pPr marL="628650" lvl="1" indent="-171450" defTabSz="930275">
              <a:buFontTx/>
              <a:buChar char="•"/>
            </a:pPr>
            <a:endParaRPr lang="en-US" altLang="en-US" dirty="0"/>
          </a:p>
          <a:p>
            <a:pPr marL="171450" indent="-171450" defTabSz="930275">
              <a:buFontTx/>
              <a:buChar char="•"/>
            </a:pPr>
            <a:endParaRPr lang="en-US" altLang="en-US" dirty="0"/>
          </a:p>
        </p:txBody>
      </p:sp>
    </p:spTree>
    <p:extLst>
      <p:ext uri="{BB962C8B-B14F-4D97-AF65-F5344CB8AC3E}">
        <p14:creationId xmlns:p14="http://schemas.microsoft.com/office/powerpoint/2010/main" val="176457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dirty="0"/>
              <a:t>NCI is dedicated to engaging the cancer advocacy community and continues to develop ways to involve research advocates in its activities.</a:t>
            </a:r>
          </a:p>
          <a:p>
            <a:pPr>
              <a:defRPr/>
            </a:pPr>
            <a:endParaRPr lang="en-US" altLang="en-US" dirty="0"/>
          </a:p>
          <a:p>
            <a:pPr marL="171450" indent="-171450">
              <a:buFont typeface="Arial" panose="020B0604020202020204" pitchFamily="34" charset="0"/>
              <a:buChar char="•"/>
              <a:defRPr/>
            </a:pPr>
            <a:r>
              <a:rPr lang="en-US" dirty="0"/>
              <a:t>The mission of the NCI Office of Advocacy Relations (OAR) is to foster meaningful relationships between the Institute and the cancer advocacy community to improve outcomes for patients. </a:t>
            </a:r>
          </a:p>
          <a:p>
            <a:pPr marL="171450" indent="-171450">
              <a:buFont typeface="Arial" panose="020B0604020202020204" pitchFamily="34" charset="0"/>
              <a:buChar char="•"/>
              <a:defRPr/>
            </a:pPr>
            <a:endParaRPr lang="en-US" dirty="0"/>
          </a:p>
          <a:p>
            <a:pPr marL="171450" indent="-171450">
              <a:buFont typeface="Arial" panose="020B0604020202020204" pitchFamily="34" charset="0"/>
              <a:buChar char="•"/>
              <a:defRPr/>
            </a:pPr>
            <a:r>
              <a:rPr lang="en-US" dirty="0"/>
              <a:t>Collaborating with individual research advocates and NCI program staff to ensure the </a:t>
            </a:r>
            <a:r>
              <a:rPr lang="en-US" u="sng" dirty="0"/>
              <a:t>collective patient perspective</a:t>
            </a:r>
            <a:r>
              <a:rPr lang="en-US" dirty="0"/>
              <a:t> is consistently and effectively integrated into NCI research activities.</a:t>
            </a:r>
          </a:p>
          <a:p>
            <a:pPr marL="171450" indent="-171450">
              <a:buFont typeface="Arial" panose="020B0604020202020204" pitchFamily="34" charset="0"/>
              <a:buChar char="•"/>
              <a:defRPr/>
            </a:pPr>
            <a:endParaRPr lang="en-US" dirty="0"/>
          </a:p>
          <a:p>
            <a:pPr marL="171450" indent="-171450">
              <a:buFont typeface="Arial" panose="020B0604020202020204" pitchFamily="34" charset="0"/>
              <a:buChar char="•"/>
              <a:defRPr/>
            </a:pPr>
            <a:r>
              <a:rPr lang="en-US" dirty="0"/>
              <a:t>Working with advocacy organizations and other stakeholders to improve understanding of policy, partnership opportunities, and strategic investments in cancer research.</a:t>
            </a:r>
          </a:p>
          <a:p>
            <a:pPr>
              <a:defRPr/>
            </a:pPr>
            <a:endParaRPr lang="en-US" altLang="en-US" dirty="0"/>
          </a:p>
          <a:p>
            <a:pPr>
              <a:defRPr/>
            </a:pPr>
            <a:endParaRPr lang="en-US" altLang="en-US" dirty="0"/>
          </a:p>
        </p:txBody>
      </p:sp>
    </p:spTree>
    <p:extLst>
      <p:ext uri="{BB962C8B-B14F-4D97-AF65-F5344CB8AC3E}">
        <p14:creationId xmlns:p14="http://schemas.microsoft.com/office/powerpoint/2010/main" val="3461378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OAR has always worked with individual advocates as well as advocacy organizations.  We work with large advocacy groups to improve the understanding of policy, partnerships, and strategic investments in cancer research.  Generally, the group we tend to work with fund their own research or research collaborations, and have a clear public policy agenda.</a:t>
            </a:r>
          </a:p>
          <a:p>
            <a:pPr marL="171450" indent="-171450">
              <a:buFontTx/>
              <a:buChar char="•"/>
            </a:pPr>
            <a:endParaRPr lang="en-US" altLang="en-US"/>
          </a:p>
          <a:p>
            <a:pPr marL="171450" indent="-171450">
              <a:buFontTx/>
              <a:buChar char="•"/>
            </a:pPr>
            <a:r>
              <a:rPr lang="en-US" altLang="en-US"/>
              <a:t>We will often convene organizations and NCI leadership around key issues and topics to advance cancer research. Sometimes these issues are cancer-type specific, such as a convening on pediatric cancer, or they may be broad, such as clinical trial recruitment or infrastructure.  We also connect organizations to leading experts in their areas of interest at the institute. </a:t>
            </a:r>
          </a:p>
          <a:p>
            <a:pPr marL="171450" indent="-171450">
              <a:buFontTx/>
              <a:buChar char="•"/>
            </a:pPr>
            <a:endParaRPr lang="en-US" altLang="en-US"/>
          </a:p>
          <a:p>
            <a:pPr marL="171450" indent="-171450">
              <a:buFontTx/>
              <a:buChar char="•"/>
            </a:pPr>
            <a:r>
              <a:rPr lang="en-US" altLang="en-US"/>
              <a:t>One of the ongoing strategic engagements OAR coordinates with large groups is the annual promotion of NCI’s bypass budget, which groups often use to craft their own advocacy agendas and messaging. </a:t>
            </a:r>
          </a:p>
          <a:p>
            <a:pPr marL="171450" indent="-171450">
              <a:buFontTx/>
              <a:buChar char="•"/>
            </a:pPr>
            <a:endParaRPr lang="en-US" altLang="en-US"/>
          </a:p>
          <a:p>
            <a:pPr marL="171450" indent="-171450">
              <a:buFontTx/>
              <a:buChar char="•"/>
            </a:pPr>
            <a:r>
              <a:rPr lang="en-US" altLang="en-US"/>
              <a:t>We’re exploring many new engagement opportunities, including co-funding opportunities with large research foundations, to bring our diverse and complementary resources to bear to advance cancer research.</a:t>
            </a:r>
          </a:p>
        </p:txBody>
      </p:sp>
    </p:spTree>
    <p:extLst>
      <p:ext uri="{BB962C8B-B14F-4D97-AF65-F5344CB8AC3E}">
        <p14:creationId xmlns:p14="http://schemas.microsoft.com/office/powerpoint/2010/main" val="390868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r>
              <a:rPr lang="en-US"/>
              <a:t>10/6/2015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defTabSz="939800">
              <a:buFontTx/>
              <a:buChar char="•"/>
              <a:defRPr/>
            </a:pPr>
            <a:r>
              <a:rPr lang="en-US" altLang="en-US" dirty="0"/>
              <a:t>NCI’s advocate engagement is in service to making progress in cancer research through integrating the collective patient perspective in NCI activities, which means we work with advocates to provide not</a:t>
            </a:r>
            <a:r>
              <a:rPr lang="en-US" altLang="en-US" b="1" dirty="0"/>
              <a:t> </a:t>
            </a:r>
            <a:r>
              <a:rPr lang="en-US" altLang="en-US" dirty="0"/>
              <a:t>just</a:t>
            </a:r>
            <a:r>
              <a:rPr lang="en-US" altLang="en-US" b="1" dirty="0"/>
              <a:t> </a:t>
            </a:r>
            <a:r>
              <a:rPr lang="en-US" altLang="en-US" dirty="0"/>
              <a:t>their individual experience, but a broader understanding of cancer experiences throughout the community. </a:t>
            </a:r>
          </a:p>
          <a:p>
            <a:pPr marL="173038" indent="-173038" defTabSz="939800">
              <a:buFontTx/>
              <a:buChar char="•"/>
              <a:defRPr/>
            </a:pPr>
            <a:endParaRPr lang="en-US" altLang="en-US" dirty="0"/>
          </a:p>
          <a:p>
            <a:pPr marL="173038" indent="-173038" defTabSz="939800">
              <a:buFontTx/>
              <a:buChar char="•"/>
              <a:defRPr/>
            </a:pPr>
            <a:r>
              <a:rPr lang="en-US" altLang="en-US" dirty="0"/>
              <a:t>We maintain a large pool of nearly 200 individual cancer research advocates who lend their expertise and support to various NCI activities. </a:t>
            </a:r>
          </a:p>
          <a:p>
            <a:pPr marL="173038" indent="-173038" defTabSz="939800">
              <a:buFontTx/>
              <a:buChar char="•"/>
              <a:defRPr/>
            </a:pPr>
            <a:endParaRPr lang="en-US" altLang="en-US" dirty="0"/>
          </a:p>
          <a:p>
            <a:pPr marL="173038" indent="-173038" defTabSz="939800">
              <a:buFontTx/>
              <a:buChar char="•"/>
              <a:defRPr/>
            </a:pPr>
            <a:r>
              <a:rPr lang="en-US" altLang="en-US" dirty="0"/>
              <a:t>This type of engagement may take many forms, but typically falls into one of four categories. Advocates may:</a:t>
            </a:r>
          </a:p>
          <a:p>
            <a:pPr marL="635000" lvl="1" indent="-173038" defTabSz="939800">
              <a:buFontTx/>
              <a:buChar char="•"/>
              <a:defRPr/>
            </a:pPr>
            <a:r>
              <a:rPr lang="en-US" altLang="en-US" b="1" dirty="0"/>
              <a:t>Advise</a:t>
            </a:r>
            <a:r>
              <a:rPr lang="en-US" altLang="en-US" dirty="0"/>
              <a:t> NCI leadership and staff on strategic and policy matters  through the participation on a formal advisory board, like the NCI’s Council of Research Advocates (NCRA), the only federal advisory committee comprised of cancer research advocates. (We’ll talk more about NCRA later.)</a:t>
            </a:r>
          </a:p>
          <a:p>
            <a:pPr marL="635000" lvl="1" indent="-173038" defTabSz="939800">
              <a:buFontTx/>
              <a:buChar char="•"/>
              <a:defRPr/>
            </a:pPr>
            <a:r>
              <a:rPr lang="en-US" altLang="en-US" dirty="0"/>
              <a:t>Draw on their expertise to aid in the </a:t>
            </a:r>
            <a:r>
              <a:rPr lang="en-US" altLang="en-US" b="1" dirty="0"/>
              <a:t>design </a:t>
            </a:r>
            <a:r>
              <a:rPr lang="en-US" altLang="en-US" dirty="0"/>
              <a:t>of new programs or assist existing programs with identifying barriers to implementation. A great example of this is the I-SPY trial, a landmark breast cancer trail that benefited from the unprecedented involvement of dozens of breast cancer advocates who helped ensure the trial’s design was as convenient for patients as possible. </a:t>
            </a:r>
          </a:p>
          <a:p>
            <a:pPr marL="635000" lvl="1" indent="-173038" defTabSz="939800">
              <a:buFontTx/>
              <a:buChar char="•"/>
              <a:defRPr/>
            </a:pPr>
            <a:r>
              <a:rPr lang="en-US" altLang="en-US" dirty="0"/>
              <a:t>Advocates may also be called upon to </a:t>
            </a:r>
            <a:r>
              <a:rPr lang="en-US" altLang="en-US" b="1" dirty="0"/>
              <a:t>review</a:t>
            </a:r>
            <a:r>
              <a:rPr lang="en-US" altLang="en-US" dirty="0"/>
              <a:t> scientific proposals, concepts, materials, or other NCI-led initiatives, often as part of a steering committee. Recently, a group of advocates provided review and feedback to the way NCI’s Center for Strategic Scientific Initiatives promoted their grant announcements. </a:t>
            </a:r>
          </a:p>
          <a:p>
            <a:pPr marL="635000" lvl="1" indent="-173038" defTabSz="939800">
              <a:buFontTx/>
              <a:buChar char="•"/>
              <a:defRPr/>
            </a:pPr>
            <a:r>
              <a:rPr lang="en-US" altLang="en-US" dirty="0"/>
              <a:t>Lastly, advocates play an enormous role in </a:t>
            </a:r>
            <a:r>
              <a:rPr lang="en-US" altLang="en-US" b="1" dirty="0"/>
              <a:t>disseminating</a:t>
            </a:r>
            <a:r>
              <a:rPr lang="en-US" altLang="en-US" dirty="0"/>
              <a:t> information to their colleagues and constituents, including promoting new research findings and NCI initiatives. </a:t>
            </a:r>
          </a:p>
          <a:p>
            <a:pPr marL="635000" lvl="1" indent="-173038" defTabSz="939800">
              <a:buFontTx/>
              <a:buChar char="•"/>
              <a:defRPr/>
            </a:pPr>
            <a:endParaRPr lang="en-US" altLang="en-US" dirty="0"/>
          </a:p>
          <a:p>
            <a:pPr marL="4762" defTabSz="939800">
              <a:defRPr/>
            </a:pPr>
            <a:r>
              <a:rPr lang="en-US" altLang="en-US" dirty="0"/>
              <a:t>A few more examples of advocate engagement activities include:</a:t>
            </a:r>
          </a:p>
          <a:p>
            <a:pPr marL="4762" defTabSz="939800">
              <a:defRPr/>
            </a:pPr>
            <a:endParaRPr lang="en-US" altLang="en-US" dirty="0"/>
          </a:p>
          <a:p>
            <a:pPr>
              <a:spcAft>
                <a:spcPts val="600"/>
              </a:spcAft>
              <a:defRPr/>
            </a:pPr>
            <a:r>
              <a:rPr lang="en-US" altLang="en-US" dirty="0">
                <a:solidFill>
                  <a:srgbClr val="303030"/>
                </a:solidFill>
              </a:rPr>
              <a:t>Speaking Engagements</a:t>
            </a:r>
            <a:endParaRPr lang="en-US" dirty="0"/>
          </a:p>
          <a:p>
            <a:pPr>
              <a:spcAft>
                <a:spcPts val="600"/>
              </a:spcAft>
              <a:defRPr/>
            </a:pPr>
            <a:r>
              <a:rPr lang="en-US" dirty="0"/>
              <a:t>Institutional Review Boards</a:t>
            </a:r>
          </a:p>
          <a:p>
            <a:pPr>
              <a:spcAft>
                <a:spcPts val="600"/>
              </a:spcAft>
              <a:defRPr/>
            </a:pPr>
            <a:r>
              <a:rPr lang="en-US" dirty="0"/>
              <a:t>Research Committees</a:t>
            </a:r>
          </a:p>
          <a:p>
            <a:pPr>
              <a:spcAft>
                <a:spcPts val="600"/>
              </a:spcAft>
              <a:defRPr/>
            </a:pPr>
            <a:r>
              <a:rPr lang="en-US" dirty="0"/>
              <a:t>Task Forces</a:t>
            </a:r>
          </a:p>
          <a:p>
            <a:pPr>
              <a:spcAft>
                <a:spcPts val="600"/>
              </a:spcAft>
              <a:defRPr/>
            </a:pPr>
            <a:r>
              <a:rPr lang="en-US" dirty="0"/>
              <a:t>Protocol Review</a:t>
            </a:r>
          </a:p>
          <a:p>
            <a:pPr>
              <a:spcAft>
                <a:spcPts val="600"/>
              </a:spcAft>
              <a:defRPr/>
            </a:pPr>
            <a:r>
              <a:rPr lang="en-US" dirty="0"/>
              <a:t>Peer Review</a:t>
            </a:r>
          </a:p>
          <a:p>
            <a:pPr>
              <a:spcAft>
                <a:spcPts val="600"/>
              </a:spcAft>
              <a:defRPr/>
            </a:pPr>
            <a:r>
              <a:rPr lang="en-US" dirty="0"/>
              <a:t>Editorial Boards</a:t>
            </a:r>
          </a:p>
          <a:p>
            <a:pPr>
              <a:spcBef>
                <a:spcPts val="1200"/>
              </a:spcBef>
              <a:spcAft>
                <a:spcPts val="600"/>
              </a:spcAft>
              <a:defRPr/>
            </a:pPr>
            <a:r>
              <a:rPr lang="en-US" altLang="en-US" dirty="0">
                <a:solidFill>
                  <a:srgbClr val="303030"/>
                </a:solidFill>
              </a:rPr>
              <a:t>Webinars</a:t>
            </a:r>
          </a:p>
          <a:p>
            <a:pPr>
              <a:spcBef>
                <a:spcPts val="1200"/>
              </a:spcBef>
              <a:spcAft>
                <a:spcPts val="600"/>
              </a:spcAft>
              <a:defRPr/>
            </a:pPr>
            <a:r>
              <a:rPr lang="en-US" altLang="en-US" dirty="0">
                <a:solidFill>
                  <a:srgbClr val="303030"/>
                </a:solidFill>
              </a:rPr>
              <a:t>Workshops</a:t>
            </a:r>
          </a:p>
          <a:p>
            <a:pPr>
              <a:spcBef>
                <a:spcPts val="1200"/>
              </a:spcBef>
              <a:spcAft>
                <a:spcPts val="600"/>
              </a:spcAft>
              <a:defRPr/>
            </a:pPr>
            <a:r>
              <a:rPr lang="en-US" altLang="en-US" dirty="0">
                <a:solidFill>
                  <a:srgbClr val="303030"/>
                </a:solidFill>
              </a:rPr>
              <a:t>Twitter chats</a:t>
            </a:r>
          </a:p>
          <a:p>
            <a:pPr>
              <a:spcBef>
                <a:spcPts val="1200"/>
              </a:spcBef>
              <a:spcAft>
                <a:spcPts val="600"/>
              </a:spcAft>
              <a:defRPr/>
            </a:pPr>
            <a:r>
              <a:rPr lang="en-US" altLang="en-US" dirty="0">
                <a:solidFill>
                  <a:srgbClr val="303030"/>
                </a:solidFill>
              </a:rPr>
              <a:t>Advisory Boards</a:t>
            </a:r>
          </a:p>
          <a:p>
            <a:pPr>
              <a:spcBef>
                <a:spcPts val="1200"/>
              </a:spcBef>
              <a:spcAft>
                <a:spcPts val="600"/>
              </a:spcAft>
              <a:defRPr/>
            </a:pPr>
            <a:r>
              <a:rPr lang="en-US" altLang="en-US" dirty="0">
                <a:solidFill>
                  <a:srgbClr val="303030"/>
                </a:solidFill>
              </a:rPr>
              <a:t>Steering Committees</a:t>
            </a:r>
          </a:p>
          <a:p>
            <a:pPr>
              <a:spcBef>
                <a:spcPts val="1200"/>
              </a:spcBef>
              <a:spcAft>
                <a:spcPts val="600"/>
              </a:spcAft>
              <a:defRPr/>
            </a:pPr>
            <a:r>
              <a:rPr lang="en-US" altLang="en-US" dirty="0">
                <a:solidFill>
                  <a:srgbClr val="303030"/>
                </a:solidFill>
              </a:rPr>
              <a:t>Scientific Meetings</a:t>
            </a:r>
          </a:p>
          <a:p>
            <a:pPr>
              <a:spcBef>
                <a:spcPts val="1200"/>
              </a:spcBef>
              <a:spcAft>
                <a:spcPts val="600"/>
              </a:spcAft>
              <a:defRPr/>
            </a:pPr>
            <a:r>
              <a:rPr lang="en-US" altLang="en-US" dirty="0">
                <a:solidFill>
                  <a:srgbClr val="303030"/>
                </a:solidFill>
              </a:rPr>
              <a:t>Materials Review</a:t>
            </a:r>
          </a:p>
          <a:p>
            <a:pPr>
              <a:spcBef>
                <a:spcPts val="1200"/>
              </a:spcBef>
              <a:spcAft>
                <a:spcPts val="600"/>
              </a:spcAft>
              <a:defRPr/>
            </a:pPr>
            <a:r>
              <a:rPr lang="en-US" dirty="0"/>
              <a:t>User testing</a:t>
            </a:r>
          </a:p>
          <a:p>
            <a:pPr>
              <a:spcBef>
                <a:spcPts val="1200"/>
              </a:spcBef>
              <a:spcAft>
                <a:spcPts val="600"/>
              </a:spcAft>
              <a:defRPr/>
            </a:pPr>
            <a:endParaRPr lang="en-US" altLang="en-US" dirty="0">
              <a:solidFill>
                <a:srgbClr val="303030"/>
              </a:solidFill>
            </a:endParaRPr>
          </a:p>
          <a:p>
            <a:pPr>
              <a:spcAft>
                <a:spcPts val="600"/>
              </a:spcAft>
              <a:defRPr/>
            </a:pPr>
            <a:endParaRPr lang="en-US" dirty="0"/>
          </a:p>
          <a:p>
            <a:pPr marL="177800" indent="-173038" defTabSz="939800">
              <a:buFontTx/>
              <a:buChar char="•"/>
              <a:defRPr/>
            </a:pPr>
            <a:endParaRPr lang="en-US" altLang="en-US" dirty="0"/>
          </a:p>
          <a:p>
            <a:pPr marL="173038" indent="-173038" defTabSz="939800">
              <a:defRPr/>
            </a:pPr>
            <a:endParaRPr lang="en-US" altLang="en-US" dirty="0"/>
          </a:p>
        </p:txBody>
      </p:sp>
    </p:spTree>
    <p:extLst>
      <p:ext uri="{BB962C8B-B14F-4D97-AF65-F5344CB8AC3E}">
        <p14:creationId xmlns:p14="http://schemas.microsoft.com/office/powerpoint/2010/main" val="2218400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05949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6" descr="PPT_Backgrounds-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ctrTitle"/>
          </p:nvPr>
        </p:nvSpPr>
        <p:spPr>
          <a:xfrm>
            <a:off x="1371600" y="1413135"/>
            <a:ext cx="7086600" cy="2014671"/>
          </a:xfrm>
        </p:spPr>
        <p:txBody>
          <a:bodyPr anchor="t">
            <a:normAutofit/>
          </a:bodyPr>
          <a:lstStyle>
            <a:lvl1pPr algn="l">
              <a:defRPr sz="5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781090"/>
            <a:ext cx="6400800" cy="1857710"/>
          </a:xfrm>
        </p:spPr>
        <p:txBody>
          <a:bodyPr anchor="t">
            <a:normAutofit/>
          </a:bodyPr>
          <a:lstStyle>
            <a:lvl1pPr marL="0" indent="0" algn="l">
              <a:buNone/>
              <a:defRPr sz="2000">
                <a:solidFill>
                  <a:srgbClr val="FFFFFF"/>
                </a:solidFill>
                <a:latin typeface="DINOT"/>
                <a:cs typeface="DINO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extBox 10"/>
          <p:cNvSpPr txBox="1"/>
          <p:nvPr userDrawn="1"/>
        </p:nvSpPr>
        <p:spPr>
          <a:xfrm>
            <a:off x="7485371" y="6241063"/>
            <a:ext cx="1377300" cy="246221"/>
          </a:xfrm>
          <a:prstGeom prst="rect">
            <a:avLst/>
          </a:prstGeom>
          <a:noFill/>
        </p:spPr>
        <p:txBody>
          <a:bodyPr wrap="none" rtlCol="0">
            <a:spAutoFit/>
          </a:bodyPr>
          <a:lstStyle/>
          <a:p>
            <a:r>
              <a:rPr lang="en-US" sz="1000" dirty="0" err="1">
                <a:solidFill>
                  <a:srgbClr val="FFFFFF"/>
                </a:solidFill>
                <a:latin typeface="Arial"/>
                <a:cs typeface="Arial"/>
              </a:rPr>
              <a:t>advocacy.cancer.gov</a:t>
            </a:r>
            <a:endParaRPr lang="en-US" sz="1000" dirty="0">
              <a:solidFill>
                <a:srgbClr val="FFFFFF"/>
              </a:solidFill>
              <a:latin typeface="Arial"/>
              <a:cs typeface="Arial"/>
            </a:endParaRPr>
          </a:p>
        </p:txBody>
      </p:sp>
      <p:pic>
        <p:nvPicPr>
          <p:cNvPr id="1026" name="Picture 2" descr="C:\Users\pinesrj\AppData\Local\Temp\OAR Logo Assets\2 Full Logo PNG Files\OAR_28px Logo WHIT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4777" y="6060896"/>
            <a:ext cx="2819406" cy="6614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71026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0F1FFA-C8F1-934E-BB23-3C6A4C50DF3B}"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82C0-29A0-4642-B5CE-38C33BE58100}" type="slidenum">
              <a:rPr lang="en-US" smtClean="0"/>
              <a:t>‹#›</a:t>
            </a:fld>
            <a:endParaRPr lang="en-US"/>
          </a:p>
        </p:txBody>
      </p:sp>
      <p:pic>
        <p:nvPicPr>
          <p:cNvPr id="9" name="Picture 8" descr="NIH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5989" y="6247663"/>
            <a:ext cx="1496443" cy="316003"/>
          </a:xfrm>
          <a:prstGeom prst="rect">
            <a:avLst/>
          </a:prstGeom>
          <a:ln>
            <a:noFill/>
          </a:ln>
        </p:spPr>
      </p:pic>
    </p:spTree>
    <p:extLst>
      <p:ext uri="{BB962C8B-B14F-4D97-AF65-F5344CB8AC3E}">
        <p14:creationId xmlns:p14="http://schemas.microsoft.com/office/powerpoint/2010/main" val="248821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0F1FFA-C8F1-934E-BB23-3C6A4C50DF3B}"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A82C0-29A0-4642-B5CE-38C33BE58100}" type="slidenum">
              <a:rPr lang="en-US" smtClean="0"/>
              <a:t>‹#›</a:t>
            </a:fld>
            <a:endParaRPr lang="en-US"/>
          </a:p>
        </p:txBody>
      </p:sp>
      <p:pic>
        <p:nvPicPr>
          <p:cNvPr id="8" name="Picture 7" descr="NIH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5989" y="6247663"/>
            <a:ext cx="1496443" cy="316003"/>
          </a:xfrm>
          <a:prstGeom prst="rect">
            <a:avLst/>
          </a:prstGeom>
          <a:ln>
            <a:noFill/>
          </a:ln>
        </p:spPr>
      </p:pic>
    </p:spTree>
    <p:extLst>
      <p:ext uri="{BB962C8B-B14F-4D97-AF65-F5344CB8AC3E}">
        <p14:creationId xmlns:p14="http://schemas.microsoft.com/office/powerpoint/2010/main" val="3241933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Vertical Title 1"/>
          <p:cNvSpPr>
            <a:spLocks noGrp="1"/>
          </p:cNvSpPr>
          <p:nvPr>
            <p:ph type="title" orient="vert"/>
          </p:nvPr>
        </p:nvSpPr>
        <p:spPr>
          <a:xfrm>
            <a:off x="6629400" y="274638"/>
            <a:ext cx="2057400" cy="5851525"/>
          </a:xfrm>
        </p:spPr>
        <p:txBody>
          <a:bodyPr vert="eaVert"/>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0F1FFA-C8F1-934E-BB23-3C6A4C50DF3B}"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A82C0-29A0-4642-B5CE-38C33BE58100}" type="slidenum">
              <a:rPr lang="en-US" smtClean="0"/>
              <a:t>‹#›</a:t>
            </a:fld>
            <a:endParaRPr lang="en-US"/>
          </a:p>
        </p:txBody>
      </p:sp>
      <p:pic>
        <p:nvPicPr>
          <p:cNvPr id="8" name="Picture 7" descr="NIH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5989" y="6247663"/>
            <a:ext cx="1496443" cy="316003"/>
          </a:xfrm>
          <a:prstGeom prst="rect">
            <a:avLst/>
          </a:prstGeom>
          <a:ln>
            <a:noFill/>
          </a:ln>
        </p:spPr>
      </p:pic>
    </p:spTree>
    <p:extLst>
      <p:ext uri="{BB962C8B-B14F-4D97-AF65-F5344CB8AC3E}">
        <p14:creationId xmlns:p14="http://schemas.microsoft.com/office/powerpoint/2010/main" val="12530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e Column">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8456613" y="6438900"/>
            <a:ext cx="307975" cy="155575"/>
          </a:xfrm>
          <a:prstGeom prst="rect">
            <a:avLst/>
          </a:prstGeom>
          <a:noFill/>
          <a:ln w="9525">
            <a:noFill/>
            <a:miter lim="800000"/>
            <a:headEnd/>
            <a:tailEnd/>
          </a:ln>
          <a:effectLst/>
        </p:spPr>
        <p:txBody>
          <a:bodyPr lIns="0" tIns="0" rIns="0" bIns="0"/>
          <a:lstStyle>
            <a:lvl1pPr defTabSz="912813" eaLnBrk="0" hangingPunct="0">
              <a:tabLst>
                <a:tab pos="11025188" algn="r"/>
              </a:tabLst>
              <a:defRPr sz="2400">
                <a:solidFill>
                  <a:schemeClr val="tx1"/>
                </a:solidFill>
                <a:latin typeface="Calibri" panose="020F0502020204030204" pitchFamily="34" charset="0"/>
                <a:ea typeface="MS PGothic" panose="020B0600070205080204" pitchFamily="34" charset="-128"/>
              </a:defRPr>
            </a:lvl1pPr>
            <a:lvl2pPr marL="742950" indent="-285750" defTabSz="912813" eaLnBrk="0" hangingPunct="0">
              <a:tabLst>
                <a:tab pos="11025188" algn="r"/>
              </a:tabLst>
              <a:defRPr sz="2400">
                <a:solidFill>
                  <a:schemeClr val="tx1"/>
                </a:solidFill>
                <a:latin typeface="Calibri" panose="020F0502020204030204" pitchFamily="34" charset="0"/>
                <a:ea typeface="MS PGothic" panose="020B0600070205080204" pitchFamily="34" charset="-128"/>
              </a:defRPr>
            </a:lvl2pPr>
            <a:lvl3pPr marL="1143000" indent="-228600" defTabSz="912813" eaLnBrk="0" hangingPunct="0">
              <a:tabLst>
                <a:tab pos="11025188" algn="r"/>
              </a:tabLst>
              <a:defRPr sz="2400">
                <a:solidFill>
                  <a:schemeClr val="tx1"/>
                </a:solidFill>
                <a:latin typeface="Calibri" panose="020F0502020204030204" pitchFamily="34" charset="0"/>
                <a:ea typeface="MS PGothic" panose="020B0600070205080204" pitchFamily="34" charset="-128"/>
              </a:defRPr>
            </a:lvl3pPr>
            <a:lvl4pPr marL="1600200" indent="-228600" defTabSz="912813" eaLnBrk="0" hangingPunct="0">
              <a:tabLst>
                <a:tab pos="11025188" algn="r"/>
              </a:tabLst>
              <a:defRPr sz="2400">
                <a:solidFill>
                  <a:schemeClr val="tx1"/>
                </a:solidFill>
                <a:latin typeface="Calibri" panose="020F0502020204030204" pitchFamily="34" charset="0"/>
                <a:ea typeface="MS PGothic" panose="020B0600070205080204" pitchFamily="34" charset="-128"/>
              </a:defRPr>
            </a:lvl4pPr>
            <a:lvl5pPr marL="2057400" indent="-228600" defTabSz="912813" eaLnBrk="0" hangingPunct="0">
              <a:tabLst>
                <a:tab pos="11025188" algn="r"/>
              </a:tabLst>
              <a:defRPr sz="2400">
                <a:solidFill>
                  <a:schemeClr val="tx1"/>
                </a:solidFill>
                <a:latin typeface="Calibri" panose="020F0502020204030204" pitchFamily="34" charset="0"/>
                <a:ea typeface="MS PGothic" panose="020B0600070205080204" pitchFamily="34" charset="-128"/>
              </a:defRPr>
            </a:lvl5pPr>
            <a:lvl6pPr marL="2514600" indent="-228600" defTabSz="912813" eaLnBrk="0" fontAlgn="base" hangingPunct="0">
              <a:spcBef>
                <a:spcPct val="0"/>
              </a:spcBef>
              <a:spcAft>
                <a:spcPct val="0"/>
              </a:spcAft>
              <a:tabLst>
                <a:tab pos="11025188" algn="r"/>
              </a:tabLst>
              <a:defRPr sz="2400">
                <a:solidFill>
                  <a:schemeClr val="tx1"/>
                </a:solidFill>
                <a:latin typeface="Calibri" panose="020F0502020204030204" pitchFamily="34" charset="0"/>
                <a:ea typeface="MS PGothic" panose="020B0600070205080204" pitchFamily="34" charset="-128"/>
              </a:defRPr>
            </a:lvl6pPr>
            <a:lvl7pPr marL="2971800" indent="-228600" defTabSz="912813" eaLnBrk="0" fontAlgn="base" hangingPunct="0">
              <a:spcBef>
                <a:spcPct val="0"/>
              </a:spcBef>
              <a:spcAft>
                <a:spcPct val="0"/>
              </a:spcAft>
              <a:tabLst>
                <a:tab pos="11025188" algn="r"/>
              </a:tabLst>
              <a:defRPr sz="2400">
                <a:solidFill>
                  <a:schemeClr val="tx1"/>
                </a:solidFill>
                <a:latin typeface="Calibri" panose="020F0502020204030204" pitchFamily="34" charset="0"/>
                <a:ea typeface="MS PGothic" panose="020B0600070205080204" pitchFamily="34" charset="-128"/>
              </a:defRPr>
            </a:lvl7pPr>
            <a:lvl8pPr marL="3429000" indent="-228600" defTabSz="912813" eaLnBrk="0" fontAlgn="base" hangingPunct="0">
              <a:spcBef>
                <a:spcPct val="0"/>
              </a:spcBef>
              <a:spcAft>
                <a:spcPct val="0"/>
              </a:spcAft>
              <a:tabLst>
                <a:tab pos="11025188" algn="r"/>
              </a:tabLst>
              <a:defRPr sz="2400">
                <a:solidFill>
                  <a:schemeClr val="tx1"/>
                </a:solidFill>
                <a:latin typeface="Calibri" panose="020F0502020204030204" pitchFamily="34" charset="0"/>
                <a:ea typeface="MS PGothic" panose="020B0600070205080204" pitchFamily="34" charset="-128"/>
              </a:defRPr>
            </a:lvl8pPr>
            <a:lvl9pPr marL="3886200" indent="-228600" defTabSz="912813" eaLnBrk="0" fontAlgn="base" hangingPunct="0">
              <a:spcBef>
                <a:spcPct val="0"/>
              </a:spcBef>
              <a:spcAft>
                <a:spcPct val="0"/>
              </a:spcAft>
              <a:tabLst>
                <a:tab pos="11025188" algn="r"/>
              </a:tabLst>
              <a:defRPr sz="2400">
                <a:solidFill>
                  <a:schemeClr val="tx1"/>
                </a:solidFill>
                <a:latin typeface="Calibri" panose="020F0502020204030204" pitchFamily="34" charset="0"/>
                <a:ea typeface="MS PGothic" panose="020B0600070205080204" pitchFamily="34" charset="-128"/>
              </a:defRPr>
            </a:lvl9pPr>
          </a:lstStyle>
          <a:p>
            <a:pPr algn="r">
              <a:lnSpc>
                <a:spcPct val="101000"/>
              </a:lnSpc>
              <a:spcBef>
                <a:spcPct val="50000"/>
              </a:spcBef>
            </a:pPr>
            <a:r>
              <a:rPr lang="en-US" altLang="en-US" sz="1000" b="1">
                <a:solidFill>
                  <a:srgbClr val="A0A0A0"/>
                </a:solidFill>
                <a:latin typeface="Arial" panose="020B0604020202020204" pitchFamily="34" charset="0"/>
              </a:rPr>
              <a:t> </a:t>
            </a:r>
            <a:fld id="{FC2B0049-8087-4A00-BF40-5783320F7EDC}" type="slidenum">
              <a:rPr lang="en-US" altLang="en-US" sz="1000" b="1">
                <a:solidFill>
                  <a:srgbClr val="A0A0A0"/>
                </a:solidFill>
                <a:latin typeface="Arial" panose="020B0604020202020204" pitchFamily="34" charset="0"/>
              </a:rPr>
              <a:pPr algn="r">
                <a:lnSpc>
                  <a:spcPct val="101000"/>
                </a:lnSpc>
                <a:spcBef>
                  <a:spcPct val="50000"/>
                </a:spcBef>
              </a:pPr>
              <a:t>‹#›</a:t>
            </a:fld>
            <a:endParaRPr lang="en-US" altLang="en-US" sz="1000" b="1">
              <a:solidFill>
                <a:srgbClr val="A0A0A0"/>
              </a:solidFill>
              <a:latin typeface="Arial" panose="020B0604020202020204" pitchFamily="34" charset="0"/>
            </a:endParaRPr>
          </a:p>
        </p:txBody>
      </p:sp>
      <p:grpSp>
        <p:nvGrpSpPr>
          <p:cNvPr id="5" name="Group 7"/>
          <p:cNvGrpSpPr>
            <a:grpSpLocks/>
          </p:cNvGrpSpPr>
          <p:nvPr userDrawn="1"/>
        </p:nvGrpSpPr>
        <p:grpSpPr bwMode="auto">
          <a:xfrm>
            <a:off x="0" y="6784975"/>
            <a:ext cx="9144000" cy="92075"/>
            <a:chOff x="0" y="6207760"/>
            <a:chExt cx="9144000" cy="182880"/>
          </a:xfrm>
        </p:grpSpPr>
        <p:sp>
          <p:nvSpPr>
            <p:cNvPr id="6" name="Rectangle 5"/>
            <p:cNvSpPr/>
            <p:nvPr userDrawn="1"/>
          </p:nvSpPr>
          <p:spPr>
            <a:xfrm>
              <a:off x="2286000" y="6299201"/>
              <a:ext cx="6858000" cy="9143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Rectangle 6"/>
            <p:cNvSpPr/>
            <p:nvPr userDrawn="1"/>
          </p:nvSpPr>
          <p:spPr>
            <a:xfrm>
              <a:off x="0" y="6299201"/>
              <a:ext cx="2286000" cy="9143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Parallelogram 7"/>
            <p:cNvSpPr/>
            <p:nvPr userDrawn="1"/>
          </p:nvSpPr>
          <p:spPr>
            <a:xfrm>
              <a:off x="2198688" y="6207760"/>
              <a:ext cx="174625" cy="182880"/>
            </a:xfrm>
            <a:prstGeom prst="parallelogram">
              <a:avLst>
                <a:gd name="adj" fmla="val 42298"/>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13" name="Title 1"/>
          <p:cNvSpPr>
            <a:spLocks noGrp="1"/>
          </p:cNvSpPr>
          <p:nvPr>
            <p:ph type="title"/>
          </p:nvPr>
        </p:nvSpPr>
        <p:spPr>
          <a:xfrm>
            <a:off x="493776" y="415544"/>
            <a:ext cx="8165592" cy="423193"/>
          </a:xfrm>
        </p:spPr>
        <p:txBody>
          <a:bodyPr anchor="b">
            <a:noAutofit/>
          </a:bodyPr>
          <a:lstStyle>
            <a:lvl1pPr>
              <a:lnSpc>
                <a:spcPct val="90000"/>
              </a:lnSpc>
              <a:defRPr sz="3600" baseline="0">
                <a:solidFill>
                  <a:srgbClr val="123E57"/>
                </a:solidFill>
                <a:latin typeface="+mj-lt"/>
                <a:cs typeface="SapientSansBold"/>
              </a:defRPr>
            </a:lvl1pPr>
          </a:lstStyle>
          <a:p>
            <a:r>
              <a:rPr lang="en-US" dirty="0"/>
              <a:t>Click to edit Master title style</a:t>
            </a:r>
          </a:p>
        </p:txBody>
      </p:sp>
      <p:sp>
        <p:nvSpPr>
          <p:cNvPr id="14" name="Text Placeholder 2"/>
          <p:cNvSpPr>
            <a:spLocks noGrp="1"/>
          </p:cNvSpPr>
          <p:nvPr>
            <p:ph type="body" sz="quarter" idx="10"/>
          </p:nvPr>
        </p:nvSpPr>
        <p:spPr>
          <a:xfrm>
            <a:off x="487363" y="1426633"/>
            <a:ext cx="8169274" cy="4800600"/>
          </a:xfrm>
        </p:spPr>
        <p:txBody>
          <a:bodyPr>
            <a:noAutofit/>
          </a:bodyPr>
          <a:lstStyle>
            <a:lvl1pPr>
              <a:spcBef>
                <a:spcPts val="1200"/>
              </a:spcBef>
              <a:spcAft>
                <a:spcPts val="1200"/>
              </a:spcAft>
              <a:defRPr sz="2400">
                <a:solidFill>
                  <a:schemeClr val="tx1">
                    <a:lumMod val="50000"/>
                  </a:schemeClr>
                </a:solidFill>
              </a:defRPr>
            </a:lvl1pPr>
            <a:lvl2pPr>
              <a:spcBef>
                <a:spcPts val="1200"/>
              </a:spcBef>
              <a:spcAft>
                <a:spcPts val="1200"/>
              </a:spcAft>
              <a:defRPr sz="2400">
                <a:solidFill>
                  <a:schemeClr val="tx1">
                    <a:lumMod val="50000"/>
                  </a:schemeClr>
                </a:solidFill>
              </a:defRPr>
            </a:lvl2pPr>
            <a:lvl3pPr>
              <a:spcBef>
                <a:spcPts val="1200"/>
              </a:spcBef>
              <a:spcAft>
                <a:spcPts val="1200"/>
              </a:spcAft>
              <a:defRPr sz="2400">
                <a:solidFill>
                  <a:schemeClr val="tx1">
                    <a:lumMod val="50000"/>
                  </a:schemeClr>
                </a:solidFill>
              </a:defRPr>
            </a:lvl3pPr>
            <a:lvl4pPr>
              <a:spcBef>
                <a:spcPts val="1200"/>
              </a:spcBef>
              <a:spcAft>
                <a:spcPts val="1200"/>
              </a:spcAft>
              <a:defRPr sz="2400">
                <a:solidFill>
                  <a:schemeClr val="tx1">
                    <a:lumMod val="50000"/>
                  </a:schemeClr>
                </a:solidFill>
              </a:defRPr>
            </a:lvl4pPr>
            <a:lvl5pPr>
              <a:spcBef>
                <a:spcPts val="1200"/>
              </a:spcBef>
              <a:spcAft>
                <a:spcPts val="1200"/>
              </a:spcAft>
              <a:defRPr sz="2400">
                <a:solidFill>
                  <a:schemeClr val="tx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114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ue Title Slide">
    <p:bg>
      <p:bgPr>
        <a:solidFill>
          <a:srgbClr val="2A71A5"/>
        </a:solidFill>
        <a:effectLst/>
      </p:bgPr>
    </p:bg>
    <p:spTree>
      <p:nvGrpSpPr>
        <p:cNvPr id="1" name=""/>
        <p:cNvGrpSpPr/>
        <p:nvPr/>
      </p:nvGrpSpPr>
      <p:grpSpPr>
        <a:xfrm>
          <a:off x="0" y="0"/>
          <a:ext cx="0" cy="0"/>
          <a:chOff x="0" y="0"/>
          <a:chExt cx="0" cy="0"/>
        </a:xfrm>
      </p:grpSpPr>
      <p:sp>
        <p:nvSpPr>
          <p:cNvPr id="6" name="Pentagon 5"/>
          <p:cNvSpPr/>
          <p:nvPr userDrawn="1"/>
        </p:nvSpPr>
        <p:spPr>
          <a:xfrm>
            <a:off x="116840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Pentagon 6"/>
          <p:cNvSpPr/>
          <p:nvPr userDrawn="1"/>
        </p:nvSpPr>
        <p:spPr>
          <a:xfrm>
            <a:off x="0" y="0"/>
            <a:ext cx="2870200" cy="6858000"/>
          </a:xfrm>
          <a:prstGeom prst="homePlate">
            <a:avLst>
              <a:gd name="adj" fmla="val 47787"/>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Rectangle 7"/>
          <p:cNvSpPr/>
          <p:nvPr userDrawn="1"/>
        </p:nvSpPr>
        <p:spPr>
          <a:xfrm flipV="1">
            <a:off x="0" y="5029200"/>
            <a:ext cx="9144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9" name="Picture 7" descr="oar-logo-colo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5727700"/>
            <a:ext cx="3424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685800" y="1645920"/>
            <a:ext cx="7772400" cy="1827842"/>
          </a:xfrm>
        </p:spPr>
        <p:txBody>
          <a:bodyPr anchor="b">
            <a:noAutofit/>
          </a:bodyPr>
          <a:lstStyle>
            <a:lvl1pPr algn="r">
              <a:defRPr sz="3600" b="0" i="0">
                <a:solidFill>
                  <a:srgbClr val="FFFFFF"/>
                </a:solidFill>
                <a:latin typeface="Arial Black"/>
                <a:cs typeface="Arial Black"/>
              </a:defRPr>
            </a:lvl1pPr>
          </a:lstStyle>
          <a:p>
            <a:r>
              <a:rPr lang="en-US" dirty="0"/>
              <a:t>Click to edit Master title style</a:t>
            </a:r>
          </a:p>
        </p:txBody>
      </p:sp>
      <p:sp>
        <p:nvSpPr>
          <p:cNvPr id="11" name="Subtitle 2"/>
          <p:cNvSpPr>
            <a:spLocks noGrp="1"/>
          </p:cNvSpPr>
          <p:nvPr>
            <p:ph type="subTitle" idx="1"/>
          </p:nvPr>
        </p:nvSpPr>
        <p:spPr>
          <a:xfrm>
            <a:off x="685800" y="3566160"/>
            <a:ext cx="7772400" cy="686376"/>
          </a:xfrm>
        </p:spPr>
        <p:txBody>
          <a:bodyPr>
            <a:noAutofit/>
          </a:bodyPr>
          <a:lstStyle>
            <a:lvl1pPr marL="0" indent="0" algn="r">
              <a:buNone/>
              <a:defRPr sz="18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4"/>
          <p:cNvSpPr>
            <a:spLocks noGrp="1"/>
          </p:cNvSpPr>
          <p:nvPr>
            <p:ph type="body" sz="quarter" idx="10"/>
          </p:nvPr>
        </p:nvSpPr>
        <p:spPr>
          <a:xfrm>
            <a:off x="7054891" y="5727700"/>
            <a:ext cx="1625600" cy="457200"/>
          </a:xfrm>
          <a:noFill/>
        </p:spPr>
        <p:txBody>
          <a:bodyPr anchor="ctr"/>
          <a:lstStyle>
            <a:lvl1pPr marL="0" indent="0" algn="r">
              <a:buFontTx/>
              <a:buNone/>
              <a:defRPr sz="1600">
                <a:solidFill>
                  <a:srgbClr val="A0A0A0"/>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323599996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lumn Left">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8456613" y="6438900"/>
            <a:ext cx="307975" cy="155575"/>
          </a:xfrm>
          <a:prstGeom prst="rect">
            <a:avLst/>
          </a:prstGeom>
          <a:noFill/>
          <a:ln w="9525">
            <a:noFill/>
            <a:miter lim="800000"/>
            <a:headEnd/>
            <a:tailEnd/>
          </a:ln>
          <a:effectLst/>
        </p:spPr>
        <p:txBody>
          <a:bodyPr lIns="0" tIns="0" rIns="0" bIns="0"/>
          <a:lstStyle>
            <a:lvl1pPr defTabSz="912813">
              <a:tabLst>
                <a:tab pos="11025188" algn="r"/>
              </a:tabLst>
              <a:defRPr>
                <a:solidFill>
                  <a:schemeClr val="tx1"/>
                </a:solidFill>
                <a:latin typeface="Calibri" panose="020F0502020204030204" pitchFamily="34" charset="0"/>
                <a:ea typeface="MS PGothic" panose="020B0600070205080204" pitchFamily="34" charset="-128"/>
              </a:defRPr>
            </a:lvl1pPr>
            <a:lvl2pPr marL="742950" indent="-285750" defTabSz="912813">
              <a:tabLst>
                <a:tab pos="11025188" algn="r"/>
              </a:tabLst>
              <a:defRPr>
                <a:solidFill>
                  <a:schemeClr val="tx1"/>
                </a:solidFill>
                <a:latin typeface="Calibri" panose="020F0502020204030204" pitchFamily="34" charset="0"/>
                <a:ea typeface="MS PGothic" panose="020B0600070205080204" pitchFamily="34" charset="-128"/>
              </a:defRPr>
            </a:lvl2pPr>
            <a:lvl3pPr marL="1143000" indent="-228600" defTabSz="912813">
              <a:tabLst>
                <a:tab pos="11025188" algn="r"/>
              </a:tabLst>
              <a:defRPr>
                <a:solidFill>
                  <a:schemeClr val="tx1"/>
                </a:solidFill>
                <a:latin typeface="Calibri" panose="020F0502020204030204" pitchFamily="34" charset="0"/>
                <a:ea typeface="MS PGothic" panose="020B0600070205080204" pitchFamily="34" charset="-128"/>
              </a:defRPr>
            </a:lvl3pPr>
            <a:lvl4pPr marL="1600200" indent="-228600" defTabSz="912813">
              <a:tabLst>
                <a:tab pos="11025188" algn="r"/>
              </a:tabLst>
              <a:defRPr>
                <a:solidFill>
                  <a:schemeClr val="tx1"/>
                </a:solidFill>
                <a:latin typeface="Calibri" panose="020F0502020204030204" pitchFamily="34" charset="0"/>
                <a:ea typeface="MS PGothic" panose="020B0600070205080204" pitchFamily="34" charset="-128"/>
              </a:defRPr>
            </a:lvl4pPr>
            <a:lvl5pPr marL="2057400" indent="-228600" defTabSz="912813">
              <a:tabLst>
                <a:tab pos="11025188" algn="r"/>
              </a:tabLst>
              <a:defRPr>
                <a:solidFill>
                  <a:schemeClr val="tx1"/>
                </a:solidFill>
                <a:latin typeface="Calibri" panose="020F0502020204030204" pitchFamily="34" charset="0"/>
                <a:ea typeface="MS PGothic" panose="020B0600070205080204" pitchFamily="34" charset="-128"/>
              </a:defRPr>
            </a:lvl5pPr>
            <a:lvl6pPr marL="2514600" indent="-228600" defTabSz="912813" eaLnBrk="0" fontAlgn="base" hangingPunct="0">
              <a:spcBef>
                <a:spcPct val="0"/>
              </a:spcBef>
              <a:spcAft>
                <a:spcPct val="0"/>
              </a:spcAft>
              <a:tabLst>
                <a:tab pos="11025188" algn="r"/>
              </a:tabLst>
              <a:defRPr>
                <a:solidFill>
                  <a:schemeClr val="tx1"/>
                </a:solidFill>
                <a:latin typeface="Calibri" panose="020F0502020204030204" pitchFamily="34" charset="0"/>
                <a:ea typeface="MS PGothic" panose="020B0600070205080204" pitchFamily="34" charset="-128"/>
              </a:defRPr>
            </a:lvl6pPr>
            <a:lvl7pPr marL="2971800" indent="-228600" defTabSz="912813" eaLnBrk="0" fontAlgn="base" hangingPunct="0">
              <a:spcBef>
                <a:spcPct val="0"/>
              </a:spcBef>
              <a:spcAft>
                <a:spcPct val="0"/>
              </a:spcAft>
              <a:tabLst>
                <a:tab pos="11025188" algn="r"/>
              </a:tabLst>
              <a:defRPr>
                <a:solidFill>
                  <a:schemeClr val="tx1"/>
                </a:solidFill>
                <a:latin typeface="Calibri" panose="020F0502020204030204" pitchFamily="34" charset="0"/>
                <a:ea typeface="MS PGothic" panose="020B0600070205080204" pitchFamily="34" charset="-128"/>
              </a:defRPr>
            </a:lvl7pPr>
            <a:lvl8pPr marL="3429000" indent="-228600" defTabSz="912813" eaLnBrk="0" fontAlgn="base" hangingPunct="0">
              <a:spcBef>
                <a:spcPct val="0"/>
              </a:spcBef>
              <a:spcAft>
                <a:spcPct val="0"/>
              </a:spcAft>
              <a:tabLst>
                <a:tab pos="11025188" algn="r"/>
              </a:tabLst>
              <a:defRPr>
                <a:solidFill>
                  <a:schemeClr val="tx1"/>
                </a:solidFill>
                <a:latin typeface="Calibri" panose="020F0502020204030204" pitchFamily="34" charset="0"/>
                <a:ea typeface="MS PGothic" panose="020B0600070205080204" pitchFamily="34" charset="-128"/>
              </a:defRPr>
            </a:lvl8pPr>
            <a:lvl9pPr marL="3886200" indent="-228600" defTabSz="912813" eaLnBrk="0" fontAlgn="base" hangingPunct="0">
              <a:spcBef>
                <a:spcPct val="0"/>
              </a:spcBef>
              <a:spcAft>
                <a:spcPct val="0"/>
              </a:spcAft>
              <a:tabLst>
                <a:tab pos="11025188" algn="r"/>
              </a:tabLst>
              <a:defRPr>
                <a:solidFill>
                  <a:schemeClr val="tx1"/>
                </a:solidFill>
                <a:latin typeface="Calibri" panose="020F0502020204030204" pitchFamily="34" charset="0"/>
                <a:ea typeface="MS PGothic" panose="020B0600070205080204" pitchFamily="34" charset="-128"/>
              </a:defRPr>
            </a:lvl9pPr>
          </a:lstStyle>
          <a:p>
            <a:pPr algn="r">
              <a:lnSpc>
                <a:spcPct val="101000"/>
              </a:lnSpc>
              <a:spcBef>
                <a:spcPct val="50000"/>
              </a:spcBef>
            </a:pPr>
            <a:r>
              <a:rPr lang="en-US" altLang="en-US" sz="1000" b="1">
                <a:solidFill>
                  <a:srgbClr val="A0A0A0"/>
                </a:solidFill>
                <a:latin typeface="Arial" panose="020B0604020202020204" pitchFamily="34" charset="0"/>
              </a:rPr>
              <a:t> </a:t>
            </a:r>
            <a:fld id="{8A218F39-DDAD-4896-BA97-F14E36B36196}" type="slidenum">
              <a:rPr lang="en-US" altLang="en-US" sz="1000" b="1">
                <a:solidFill>
                  <a:srgbClr val="A0A0A0"/>
                </a:solidFill>
                <a:latin typeface="Arial" panose="020B0604020202020204" pitchFamily="34" charset="0"/>
              </a:rPr>
              <a:pPr algn="r">
                <a:lnSpc>
                  <a:spcPct val="101000"/>
                </a:lnSpc>
                <a:spcBef>
                  <a:spcPct val="50000"/>
                </a:spcBef>
              </a:pPr>
              <a:t>‹#›</a:t>
            </a:fld>
            <a:endParaRPr lang="en-US" altLang="en-US" sz="1000" b="1">
              <a:solidFill>
                <a:srgbClr val="A0A0A0"/>
              </a:solidFill>
              <a:latin typeface="Arial" panose="020B0604020202020204" pitchFamily="34" charset="0"/>
            </a:endParaRPr>
          </a:p>
        </p:txBody>
      </p:sp>
      <p:grpSp>
        <p:nvGrpSpPr>
          <p:cNvPr id="5" name="Group 7"/>
          <p:cNvGrpSpPr>
            <a:grpSpLocks/>
          </p:cNvGrpSpPr>
          <p:nvPr userDrawn="1"/>
        </p:nvGrpSpPr>
        <p:grpSpPr bwMode="auto">
          <a:xfrm>
            <a:off x="0" y="6784975"/>
            <a:ext cx="9144000" cy="92075"/>
            <a:chOff x="0" y="6207760"/>
            <a:chExt cx="9144000" cy="182880"/>
          </a:xfrm>
        </p:grpSpPr>
        <p:sp>
          <p:nvSpPr>
            <p:cNvPr id="6" name="Rectangle 5"/>
            <p:cNvSpPr/>
            <p:nvPr userDrawn="1"/>
          </p:nvSpPr>
          <p:spPr>
            <a:xfrm>
              <a:off x="2286000" y="6299201"/>
              <a:ext cx="6858000" cy="9143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7" name="Rectangle 6"/>
            <p:cNvSpPr/>
            <p:nvPr userDrawn="1"/>
          </p:nvSpPr>
          <p:spPr>
            <a:xfrm>
              <a:off x="0" y="6299201"/>
              <a:ext cx="2286000" cy="9143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8" name="Parallelogram 7"/>
            <p:cNvSpPr/>
            <p:nvPr userDrawn="1"/>
          </p:nvSpPr>
          <p:spPr>
            <a:xfrm>
              <a:off x="2198688" y="6207760"/>
              <a:ext cx="174625" cy="182880"/>
            </a:xfrm>
            <a:prstGeom prst="parallelogram">
              <a:avLst>
                <a:gd name="adj" fmla="val 42298"/>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grpSp>
      <p:sp>
        <p:nvSpPr>
          <p:cNvPr id="10" name="Text Placeholder 2"/>
          <p:cNvSpPr>
            <a:spLocks noGrp="1"/>
          </p:cNvSpPr>
          <p:nvPr>
            <p:ph type="body" sz="quarter" idx="10"/>
          </p:nvPr>
        </p:nvSpPr>
        <p:spPr>
          <a:xfrm>
            <a:off x="487363" y="1426633"/>
            <a:ext cx="4114800" cy="4800600"/>
          </a:xfrm>
        </p:spPr>
        <p:txBody>
          <a:bodyPr>
            <a:noAutofit/>
          </a:bodyPr>
          <a:lstStyle>
            <a:lvl1pPr>
              <a:defRPr>
                <a:solidFill>
                  <a:schemeClr val="tx1">
                    <a:lumMod val="50000"/>
                  </a:schemeClr>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p:cNvSpPr>
            <a:spLocks noGrp="1"/>
          </p:cNvSpPr>
          <p:nvPr>
            <p:ph type="title"/>
          </p:nvPr>
        </p:nvSpPr>
        <p:spPr>
          <a:xfrm>
            <a:off x="493776" y="415544"/>
            <a:ext cx="8165592" cy="423193"/>
          </a:xfrm>
        </p:spPr>
        <p:txBody>
          <a:bodyPr anchor="b">
            <a:noAutofit/>
          </a:bodyPr>
          <a:lstStyle>
            <a:lvl1pPr>
              <a:lnSpc>
                <a:spcPct val="90000"/>
              </a:lnSpc>
              <a:defRPr sz="2800" baseline="0">
                <a:solidFill>
                  <a:srgbClr val="123E57"/>
                </a:solidFill>
                <a:latin typeface="+mj-lt"/>
                <a:cs typeface="SapientSansBold"/>
              </a:defRPr>
            </a:lvl1pPr>
          </a:lstStyle>
          <a:p>
            <a:r>
              <a:rPr lang="en-US"/>
              <a:t>Click to edit Master title style</a:t>
            </a:r>
            <a:endParaRPr lang="en-US" dirty="0"/>
          </a:p>
        </p:txBody>
      </p:sp>
    </p:spTree>
    <p:extLst>
      <p:ext uri="{BB962C8B-B14F-4D97-AF65-F5344CB8AC3E}">
        <p14:creationId xmlns:p14="http://schemas.microsoft.com/office/powerpoint/2010/main" val="1985004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Quote Blue">
    <p:bg>
      <p:bgPr>
        <a:solidFill>
          <a:srgbClr val="2A71A5"/>
        </a:solidFill>
        <a:effectLst/>
      </p:bgPr>
    </p:bg>
    <p:spTree>
      <p:nvGrpSpPr>
        <p:cNvPr id="1" name=""/>
        <p:cNvGrpSpPr/>
        <p:nvPr/>
      </p:nvGrpSpPr>
      <p:grpSpPr>
        <a:xfrm>
          <a:off x="0" y="0"/>
          <a:ext cx="0" cy="0"/>
          <a:chOff x="0" y="0"/>
          <a:chExt cx="0" cy="0"/>
        </a:xfrm>
      </p:grpSpPr>
      <p:sp>
        <p:nvSpPr>
          <p:cNvPr id="3" name="Pentagon 2"/>
          <p:cNvSpPr/>
          <p:nvPr userDrawn="1"/>
        </p:nvSpPr>
        <p:spPr>
          <a:xfrm>
            <a:off x="0" y="0"/>
            <a:ext cx="8458200"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Pentagon 3"/>
          <p:cNvSpPr/>
          <p:nvPr userDrawn="1"/>
        </p:nvSpPr>
        <p:spPr>
          <a:xfrm>
            <a:off x="0" y="0"/>
            <a:ext cx="7289800"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Text Placeholder 8"/>
          <p:cNvSpPr>
            <a:spLocks noGrp="1"/>
          </p:cNvSpPr>
          <p:nvPr>
            <p:ph type="body" sz="quarter" idx="10"/>
          </p:nvPr>
        </p:nvSpPr>
        <p:spPr>
          <a:xfrm>
            <a:off x="685800" y="1828800"/>
            <a:ext cx="7772400" cy="3200400"/>
          </a:xfrm>
        </p:spPr>
        <p:txBody>
          <a:bodyPr anchor="ctr">
            <a:noAutofit/>
          </a:bodyPr>
          <a:lstStyle>
            <a:lvl1pPr marL="0" indent="0" algn="ctr">
              <a:spcAft>
                <a:spcPts val="0"/>
              </a:spcAft>
              <a:buNone/>
              <a:defRPr sz="2800" b="0" i="1" baseline="0">
                <a:solidFill>
                  <a:srgbClr val="FFFFFF"/>
                </a:solidFill>
                <a:latin typeface="+mn-lt"/>
                <a:cs typeface="SapientCentroSlab-Light"/>
              </a:defRPr>
            </a:lvl1pPr>
          </a:lstStyle>
          <a:p>
            <a:pPr lvl="0"/>
            <a:r>
              <a:rPr lang="en-US"/>
              <a:t>Click to edit Master text styles</a:t>
            </a:r>
          </a:p>
        </p:txBody>
      </p:sp>
    </p:spTree>
    <p:extLst>
      <p:ext uri="{BB962C8B-B14F-4D97-AF65-F5344CB8AC3E}">
        <p14:creationId xmlns:p14="http://schemas.microsoft.com/office/powerpoint/2010/main" val="3743686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ack Cover Blue">
    <p:bg>
      <p:bgPr>
        <a:solidFill>
          <a:srgbClr val="2A71A5"/>
        </a:solidFill>
        <a:effectLst/>
      </p:bgPr>
    </p:bg>
    <p:spTree>
      <p:nvGrpSpPr>
        <p:cNvPr id="1" name=""/>
        <p:cNvGrpSpPr/>
        <p:nvPr/>
      </p:nvGrpSpPr>
      <p:grpSpPr>
        <a:xfrm>
          <a:off x="0" y="0"/>
          <a:ext cx="0" cy="0"/>
          <a:chOff x="0" y="0"/>
          <a:chExt cx="0" cy="0"/>
        </a:xfrm>
      </p:grpSpPr>
      <p:sp>
        <p:nvSpPr>
          <p:cNvPr id="2" name="Pentagon 1"/>
          <p:cNvSpPr/>
          <p:nvPr userDrawn="1"/>
        </p:nvSpPr>
        <p:spPr>
          <a:xfrm>
            <a:off x="0" y="0"/>
            <a:ext cx="8458200"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 name="Pentagon 2"/>
          <p:cNvSpPr/>
          <p:nvPr userDrawn="1"/>
        </p:nvSpPr>
        <p:spPr>
          <a:xfrm>
            <a:off x="0" y="0"/>
            <a:ext cx="7289800"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4" name="Picture 8" descr="NCI-Logo-Stac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05200" y="2844800"/>
            <a:ext cx="42545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4_hhs_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24000" y="2654300"/>
            <a:ext cx="15494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3041650" y="6083300"/>
            <a:ext cx="3097213"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800" b="1" dirty="0" err="1">
                <a:solidFill>
                  <a:schemeClr val="bg1"/>
                </a:solidFill>
                <a:latin typeface="Arial" charset="0"/>
              </a:rPr>
              <a:t>www.advocacy.cancer.gov</a:t>
            </a:r>
            <a:endParaRPr lang="en-US" sz="1800" b="1" dirty="0">
              <a:solidFill>
                <a:schemeClr val="bg1"/>
              </a:solidFill>
              <a:latin typeface="Arial" charset="0"/>
            </a:endParaRPr>
          </a:p>
        </p:txBody>
      </p:sp>
    </p:spTree>
    <p:extLst>
      <p:ext uri="{BB962C8B-B14F-4D97-AF65-F5344CB8AC3E}">
        <p14:creationId xmlns:p14="http://schemas.microsoft.com/office/powerpoint/2010/main" val="181997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10"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pic>
        <p:nvPicPr>
          <p:cNvPr id="6" name="Picture 5" descr="PPT_Backgrounds-01.png"/>
          <p:cNvPicPr>
            <a:picLocks noChangeAspect="1"/>
          </p:cNvPicPr>
          <p:nvPr userDrawn="1"/>
        </p:nvPicPr>
        <p:blipFill rotWithShape="1">
          <a:blip r:embed="rId3">
            <a:extLst>
              <a:ext uri="{28A0092B-C50C-407E-A947-70E740481C1C}">
                <a14:useLocalDpi xmlns:a14="http://schemas.microsoft.com/office/drawing/2010/main" val="0"/>
              </a:ext>
            </a:extLst>
          </a:blip>
          <a:srcRect b="83338"/>
          <a:stretch/>
        </p:blipFill>
        <p:spPr>
          <a:xfrm>
            <a:off x="-1" y="217010"/>
            <a:ext cx="9143245" cy="1142561"/>
          </a:xfrm>
          <a:prstGeom prst="rect">
            <a:avLst/>
          </a:prstGeom>
          <a:noFill/>
          <a:ln>
            <a:noFill/>
          </a:ln>
        </p:spPr>
      </p:pic>
      <p:sp>
        <p:nvSpPr>
          <p:cNvPr id="2" name="Title 1"/>
          <p:cNvSpPr>
            <a:spLocks noGrp="1"/>
          </p:cNvSpPr>
          <p:nvPr>
            <p:ph type="title"/>
          </p:nvPr>
        </p:nvSpPr>
        <p:spPr>
          <a:xfrm>
            <a:off x="457200" y="414144"/>
            <a:ext cx="8229600" cy="768360"/>
          </a:xfrm>
        </p:spPr>
        <p:txBody>
          <a:bodyPr>
            <a:normAutofit/>
          </a:bodyPr>
          <a:lstStyle>
            <a:lvl1pPr>
              <a:defRPr sz="40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479240"/>
            <a:ext cx="8229600" cy="4525963"/>
          </a:xfrm>
        </p:spPr>
        <p:txBody>
          <a:bodyPr>
            <a:normAutofit/>
          </a:bodyPr>
          <a:lstStyle>
            <a:lvl1pPr marL="0" indent="0" algn="ctr">
              <a:buNone/>
              <a:defRPr sz="1800"/>
            </a:lvl1pPr>
            <a:lvl2pPr marL="457200" indent="0" algn="ctr">
              <a:buNone/>
              <a:defRPr sz="1600"/>
            </a:lvl2pPr>
            <a:lvl3pPr marL="914400" indent="0" algn="ctr">
              <a:buNone/>
              <a:defRPr sz="1400"/>
            </a:lvl3pPr>
            <a:lvl4pPr marL="1371600" indent="0" algn="ctr">
              <a:buNone/>
              <a:defRPr sz="1200"/>
            </a:lvl4pPr>
            <a:lvl5pPr marL="1828800" indent="0" algn="ctr">
              <a:buNone/>
              <a:defRPr sz="1200"/>
            </a:lvl5pPr>
          </a:lstStyle>
          <a:p>
            <a:pPr lvl="0"/>
            <a:r>
              <a:rPr lang="en-US" dirty="0"/>
              <a:t>Click to edit Master text styles</a:t>
            </a:r>
          </a:p>
        </p:txBody>
      </p:sp>
      <p:pic>
        <p:nvPicPr>
          <p:cNvPr id="2050" name="Picture 2" descr="C:\Users\pinesrj\AppData\Local\Temp\OAR Logo Assets\2 Full Logo PNG Files\OAR_28px Logo COLOR.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4777" y="6062114"/>
            <a:ext cx="2819406" cy="6614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125714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ctrTitle"/>
          </p:nvPr>
        </p:nvSpPr>
        <p:spPr>
          <a:xfrm>
            <a:off x="1371600" y="1413135"/>
            <a:ext cx="7086600" cy="2014671"/>
          </a:xfrm>
        </p:spPr>
        <p:txBody>
          <a:bodyPr anchor="t">
            <a:normAutofit/>
          </a:bodyPr>
          <a:lstStyle>
            <a:lvl1pPr algn="l">
              <a:defRPr sz="54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781090"/>
            <a:ext cx="6400800" cy="1857710"/>
          </a:xfrm>
        </p:spPr>
        <p:txBody>
          <a:bodyPr anchor="t">
            <a:normAutofit/>
          </a:bodyPr>
          <a:lstStyle>
            <a:lvl1pPr marL="0" indent="0" algn="l">
              <a:buNone/>
              <a:defRPr sz="2000">
                <a:solidFill>
                  <a:schemeClr val="tx1"/>
                </a:solidFill>
                <a:latin typeface="DINOT"/>
                <a:cs typeface="DINO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0" name="Straight Connector 9"/>
          <p:cNvCxnSpPr/>
          <p:nvPr userDrawn="1"/>
        </p:nvCxnSpPr>
        <p:spPr>
          <a:xfrm>
            <a:off x="1480037" y="3599674"/>
            <a:ext cx="6130215" cy="0"/>
          </a:xfrm>
          <a:prstGeom prst="line">
            <a:avLst/>
          </a:prstGeom>
          <a:ln w="12700" cmpd="sng">
            <a:solidFill>
              <a:schemeClr val="bg1"/>
            </a:solidFill>
          </a:ln>
        </p:spPr>
        <p:style>
          <a:lnRef idx="2">
            <a:schemeClr val="accent1"/>
          </a:lnRef>
          <a:fillRef idx="0">
            <a:schemeClr val="accent1"/>
          </a:fillRef>
          <a:effectRef idx="1">
            <a:schemeClr val="accent1"/>
          </a:effectRef>
          <a:fontRef idx="minor">
            <a:schemeClr val="tx1"/>
          </a:fontRef>
        </p:style>
      </p:cxnSp>
      <p:pic>
        <p:nvPicPr>
          <p:cNvPr id="6" name="Picture 5" descr="NIH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5989" y="6247663"/>
            <a:ext cx="1496443" cy="316003"/>
          </a:xfrm>
          <a:prstGeom prst="rect">
            <a:avLst/>
          </a:prstGeom>
          <a:ln>
            <a:noFill/>
          </a:ln>
        </p:spPr>
      </p:pic>
    </p:spTree>
    <p:extLst>
      <p:ext uri="{BB962C8B-B14F-4D97-AF65-F5344CB8AC3E}">
        <p14:creationId xmlns:p14="http://schemas.microsoft.com/office/powerpoint/2010/main" val="260351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3" name="Date Placeholder 2"/>
          <p:cNvSpPr>
            <a:spLocks noGrp="1"/>
          </p:cNvSpPr>
          <p:nvPr>
            <p:ph type="dt" sz="half" idx="10"/>
          </p:nvPr>
        </p:nvSpPr>
        <p:spPr/>
        <p:txBody>
          <a:bodyPr/>
          <a:lstStyle/>
          <a:p>
            <a:fld id="{990F1FFA-C8F1-934E-BB23-3C6A4C50DF3B}"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A82C0-29A0-4642-B5CE-38C33BE58100}" type="slidenum">
              <a:rPr lang="en-US" smtClean="0"/>
              <a:t>‹#›</a:t>
            </a:fld>
            <a:endParaRPr lang="en-US"/>
          </a:p>
        </p:txBody>
      </p:sp>
      <p:pic>
        <p:nvPicPr>
          <p:cNvPr id="8" name="Picture 7" descr="PPT_Backgrounds-01.png"/>
          <p:cNvPicPr>
            <a:picLocks noChangeAspect="1"/>
          </p:cNvPicPr>
          <p:nvPr userDrawn="1"/>
        </p:nvPicPr>
        <p:blipFill rotWithShape="1">
          <a:blip r:embed="rId3">
            <a:extLst>
              <a:ext uri="{28A0092B-C50C-407E-A947-70E740481C1C}">
                <a14:useLocalDpi xmlns:a14="http://schemas.microsoft.com/office/drawing/2010/main" val="0"/>
              </a:ext>
            </a:extLst>
          </a:blip>
          <a:srcRect b="83338"/>
          <a:stretch/>
        </p:blipFill>
        <p:spPr>
          <a:xfrm>
            <a:off x="-2" y="2857490"/>
            <a:ext cx="9143245" cy="1142561"/>
          </a:xfrm>
          <a:prstGeom prst="rect">
            <a:avLst/>
          </a:prstGeom>
          <a:noFill/>
          <a:ln>
            <a:noFill/>
          </a:ln>
        </p:spPr>
      </p:pic>
      <p:sp>
        <p:nvSpPr>
          <p:cNvPr id="9" name="Title 1"/>
          <p:cNvSpPr>
            <a:spLocks noGrp="1"/>
          </p:cNvSpPr>
          <p:nvPr>
            <p:ph type="title"/>
          </p:nvPr>
        </p:nvSpPr>
        <p:spPr>
          <a:xfrm>
            <a:off x="355989" y="3044590"/>
            <a:ext cx="8229600" cy="768360"/>
          </a:xfrm>
        </p:spPr>
        <p:txBody>
          <a:bodyPr>
            <a:normAutofit/>
          </a:bodyPr>
          <a:lstStyle>
            <a:lvl1pPr>
              <a:defRPr sz="4000">
                <a:solidFill>
                  <a:schemeClr val="bg1"/>
                </a:solidFill>
              </a:defRPr>
            </a:lvl1pPr>
          </a:lstStyle>
          <a:p>
            <a:r>
              <a:rPr lang="en-US" dirty="0"/>
              <a:t>Click to edit Master title style</a:t>
            </a:r>
          </a:p>
        </p:txBody>
      </p:sp>
      <p:pic>
        <p:nvPicPr>
          <p:cNvPr id="10" name="Picture 2" descr="C:\Users\pinesrj\AppData\Local\Temp\OAR Logo Assets\2 Full Logo PNG Files\OAR_28px Logo COLOR.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4777" y="6062114"/>
            <a:ext cx="2819406" cy="6614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84183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Date Placeholder 1"/>
          <p:cNvSpPr>
            <a:spLocks noGrp="1"/>
          </p:cNvSpPr>
          <p:nvPr>
            <p:ph type="dt" sz="half" idx="10"/>
          </p:nvPr>
        </p:nvSpPr>
        <p:spPr/>
        <p:txBody>
          <a:bodyPr/>
          <a:lstStyle/>
          <a:p>
            <a:fld id="{990F1FFA-C8F1-934E-BB23-3C6A4C50DF3B}"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A82C0-29A0-4642-B5CE-38C33BE58100}" type="slidenum">
              <a:rPr lang="en-US" smtClean="0"/>
              <a:t>‹#›</a:t>
            </a:fld>
            <a:endParaRPr lang="en-US"/>
          </a:p>
        </p:txBody>
      </p:sp>
      <p:pic>
        <p:nvPicPr>
          <p:cNvPr id="6" name="Picture 5" descr="NIH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5989" y="6247663"/>
            <a:ext cx="1496443" cy="316003"/>
          </a:xfrm>
          <a:prstGeom prst="rect">
            <a:avLst/>
          </a:prstGeom>
          <a:ln>
            <a:noFill/>
          </a:ln>
        </p:spPr>
      </p:pic>
    </p:spTree>
    <p:extLst>
      <p:ext uri="{BB962C8B-B14F-4D97-AF65-F5344CB8AC3E}">
        <p14:creationId xmlns:p14="http://schemas.microsoft.com/office/powerpoint/2010/main" val="297038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0F1FFA-C8F1-934E-BB23-3C6A4C50DF3B}"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A82C0-29A0-4642-B5CE-38C33BE58100}" type="slidenum">
              <a:rPr lang="en-US" smtClean="0"/>
              <a:t>‹#›</a:t>
            </a:fld>
            <a:endParaRPr lang="en-US"/>
          </a:p>
        </p:txBody>
      </p:sp>
      <p:pic>
        <p:nvPicPr>
          <p:cNvPr id="8" name="Picture 7" descr="NIH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5989" y="6247663"/>
            <a:ext cx="1496443" cy="316003"/>
          </a:xfrm>
          <a:prstGeom prst="rect">
            <a:avLst/>
          </a:prstGeom>
          <a:ln>
            <a:noFill/>
          </a:ln>
        </p:spPr>
      </p:pic>
    </p:spTree>
    <p:extLst>
      <p:ext uri="{BB962C8B-B14F-4D97-AF65-F5344CB8AC3E}">
        <p14:creationId xmlns:p14="http://schemas.microsoft.com/office/powerpoint/2010/main" val="425136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pic>
        <p:nvPicPr>
          <p:cNvPr id="11" name="Picture 10" descr="PPT_Backgrounds-01.png"/>
          <p:cNvPicPr>
            <a:picLocks noChangeAspect="1"/>
          </p:cNvPicPr>
          <p:nvPr userDrawn="1"/>
        </p:nvPicPr>
        <p:blipFill rotWithShape="1">
          <a:blip r:embed="rId3">
            <a:extLst>
              <a:ext uri="{28A0092B-C50C-407E-A947-70E740481C1C}">
                <a14:useLocalDpi xmlns:a14="http://schemas.microsoft.com/office/drawing/2010/main" val="0"/>
              </a:ext>
            </a:extLst>
          </a:blip>
          <a:srcRect b="83338"/>
          <a:stretch/>
        </p:blipFill>
        <p:spPr>
          <a:xfrm>
            <a:off x="-1" y="217010"/>
            <a:ext cx="9143245" cy="1142561"/>
          </a:xfrm>
          <a:prstGeom prst="rect">
            <a:avLst/>
          </a:prstGeom>
          <a:noFill/>
          <a:ln>
            <a:noFill/>
          </a:ln>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0F1FFA-C8F1-934E-BB23-3C6A4C50DF3B}"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82C0-29A0-4642-B5CE-38C33BE58100}" type="slidenum">
              <a:rPr lang="en-US" smtClean="0"/>
              <a:t>‹#›</a:t>
            </a:fld>
            <a:endParaRPr lang="en-US"/>
          </a:p>
        </p:txBody>
      </p:sp>
      <p:sp>
        <p:nvSpPr>
          <p:cNvPr id="12" name="Title 1"/>
          <p:cNvSpPr>
            <a:spLocks noGrp="1"/>
          </p:cNvSpPr>
          <p:nvPr>
            <p:ph type="title"/>
          </p:nvPr>
        </p:nvSpPr>
        <p:spPr>
          <a:xfrm>
            <a:off x="457200" y="414144"/>
            <a:ext cx="8229600" cy="768360"/>
          </a:xfrm>
        </p:spPr>
        <p:txBody>
          <a:bodyPr>
            <a:normAutofit/>
          </a:bodyPr>
          <a:lstStyle>
            <a:lvl1pPr>
              <a:defRPr sz="4000">
                <a:solidFill>
                  <a:schemeClr val="bg1"/>
                </a:solidFill>
              </a:defRPr>
            </a:lvl1pPr>
          </a:lstStyle>
          <a:p>
            <a:r>
              <a:rPr lang="en-US" dirty="0"/>
              <a:t>Click to edit Master title style</a:t>
            </a:r>
          </a:p>
        </p:txBody>
      </p:sp>
      <p:pic>
        <p:nvPicPr>
          <p:cNvPr id="13" name="Picture 2" descr="C:\Users\pinesrj\AppData\Local\Temp\OAR Logo Assets\2 Full Logo PNG Files\OAR_28px Logo COLOR.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4777" y="6062114"/>
            <a:ext cx="2819406" cy="6614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16737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pic>
        <p:nvPicPr>
          <p:cNvPr id="12" name="Picture 11" descr="PPT_Backgrounds-01.png"/>
          <p:cNvPicPr>
            <a:picLocks noChangeAspect="1"/>
          </p:cNvPicPr>
          <p:nvPr userDrawn="1"/>
        </p:nvPicPr>
        <p:blipFill rotWithShape="1">
          <a:blip r:embed="rId3">
            <a:extLst>
              <a:ext uri="{28A0092B-C50C-407E-A947-70E740481C1C}">
                <a14:useLocalDpi xmlns:a14="http://schemas.microsoft.com/office/drawing/2010/main" val="0"/>
              </a:ext>
            </a:extLst>
          </a:blip>
          <a:srcRect b="83338"/>
          <a:stretch/>
        </p:blipFill>
        <p:spPr>
          <a:xfrm>
            <a:off x="-1" y="217010"/>
            <a:ext cx="9143245" cy="1142561"/>
          </a:xfrm>
          <a:prstGeom prst="rect">
            <a:avLst/>
          </a:prstGeom>
          <a:noFill/>
          <a:ln>
            <a:noFill/>
          </a:ln>
        </p:spPr>
      </p:pic>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0F1FFA-C8F1-934E-BB23-3C6A4C50DF3B}"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A82C0-29A0-4642-B5CE-38C33BE58100}" type="slidenum">
              <a:rPr lang="en-US" smtClean="0"/>
              <a:t>‹#›</a:t>
            </a:fld>
            <a:endParaRPr lang="en-US"/>
          </a:p>
        </p:txBody>
      </p:sp>
      <p:sp>
        <p:nvSpPr>
          <p:cNvPr id="13" name="Title 1"/>
          <p:cNvSpPr>
            <a:spLocks noGrp="1"/>
          </p:cNvSpPr>
          <p:nvPr>
            <p:ph type="title"/>
          </p:nvPr>
        </p:nvSpPr>
        <p:spPr>
          <a:xfrm>
            <a:off x="457200" y="414144"/>
            <a:ext cx="8229600" cy="768360"/>
          </a:xfrm>
        </p:spPr>
        <p:txBody>
          <a:bodyPr>
            <a:normAutofit/>
          </a:bodyPr>
          <a:lstStyle>
            <a:lvl1pPr>
              <a:defRPr sz="4000">
                <a:solidFill>
                  <a:schemeClr val="bg1"/>
                </a:solidFill>
              </a:defRPr>
            </a:lvl1pPr>
          </a:lstStyle>
          <a:p>
            <a:r>
              <a:rPr lang="en-US" dirty="0"/>
              <a:t>Click to edit Master title style</a:t>
            </a:r>
          </a:p>
        </p:txBody>
      </p:sp>
      <p:pic>
        <p:nvPicPr>
          <p:cNvPr id="14" name="Picture 2" descr="C:\Users\pinesrj\AppData\Local\Temp\OAR Logo Assets\2 Full Logo PNG Files\OAR_28px Logo COLOR.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4777" y="6062114"/>
            <a:ext cx="2819406" cy="6614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0963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PPT_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0F1FFA-C8F1-934E-BB23-3C6A4C50DF3B}"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82C0-29A0-4642-B5CE-38C33BE58100}" type="slidenum">
              <a:rPr lang="en-US" smtClean="0"/>
              <a:t>‹#›</a:t>
            </a:fld>
            <a:endParaRPr lang="en-US"/>
          </a:p>
        </p:txBody>
      </p:sp>
      <p:pic>
        <p:nvPicPr>
          <p:cNvPr id="9" name="Picture 8" descr="NIH_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5989" y="6247663"/>
            <a:ext cx="1496443" cy="316003"/>
          </a:xfrm>
          <a:prstGeom prst="rect">
            <a:avLst/>
          </a:prstGeom>
          <a:ln>
            <a:noFill/>
          </a:ln>
        </p:spPr>
      </p:pic>
    </p:spTree>
    <p:extLst>
      <p:ext uri="{BB962C8B-B14F-4D97-AF65-F5344CB8AC3E}">
        <p14:creationId xmlns:p14="http://schemas.microsoft.com/office/powerpoint/2010/main" val="353718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67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F1FFA-C8F1-934E-BB23-3C6A4C50DF3B}" type="datetimeFigureOut">
              <a:rPr lang="en-US" smtClean="0"/>
              <a:t>12/1/2016</a:t>
            </a:fld>
            <a:endParaRPr lang="en-US"/>
          </a:p>
        </p:txBody>
      </p:sp>
      <p:sp>
        <p:nvSpPr>
          <p:cNvPr id="5" name="Footer Placeholder 4"/>
          <p:cNvSpPr>
            <a:spLocks noGrp="1"/>
          </p:cNvSpPr>
          <p:nvPr>
            <p:ph type="ftr" sz="quarter" idx="3"/>
          </p:nvPr>
        </p:nvSpPr>
        <p:spPr>
          <a:xfrm>
            <a:off x="48641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A82C0-29A0-4642-B5CE-38C33BE58100}" type="slidenum">
              <a:rPr lang="en-US" smtClean="0"/>
              <a:t>‹#›</a:t>
            </a:fld>
            <a:endParaRPr lang="en-US" dirty="0"/>
          </a:p>
        </p:txBody>
      </p:sp>
    </p:spTree>
    <p:extLst>
      <p:ext uri="{BB962C8B-B14F-4D97-AF65-F5344CB8AC3E}">
        <p14:creationId xmlns:p14="http://schemas.microsoft.com/office/powerpoint/2010/main" val="455719742"/>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49" r:id="rId3"/>
    <p:sldLayoutId id="2147483654" r:id="rId4"/>
    <p:sldLayoutId id="2147483655" r:id="rId5"/>
    <p:sldLayoutId id="2147483651" r:id="rId6"/>
    <p:sldLayoutId id="2147483652" r:id="rId7"/>
    <p:sldLayoutId id="2147483653" r:id="rId8"/>
    <p:sldLayoutId id="2147483656" r:id="rId9"/>
    <p:sldLayoutId id="2147483657" r:id="rId10"/>
    <p:sldLayoutId id="2147483658" r:id="rId11"/>
    <p:sldLayoutId id="2147483659" r:id="rId12"/>
    <p:sldLayoutId id="2147483662" r:id="rId13"/>
    <p:sldLayoutId id="2147483663" r:id="rId14"/>
    <p:sldLayoutId id="2147483664" r:id="rId15"/>
    <p:sldLayoutId id="2147483665" r:id="rId16"/>
    <p:sldLayoutId id="2147483666" r:id="rId17"/>
  </p:sldLayoutIdLst>
  <p:txStyles>
    <p:titleStyle>
      <a:lvl1pPr algn="ctr" defTabSz="457200" rtl="0" eaLnBrk="1" latinLnBrk="0" hangingPunct="1">
        <a:spcBef>
          <a:spcPct val="0"/>
        </a:spcBef>
        <a:buNone/>
        <a:defRPr sz="4400" b="1" i="0" kern="1200">
          <a:solidFill>
            <a:schemeClr val="tx1"/>
          </a:solidFill>
          <a:latin typeface="DINOT-Cond"/>
          <a:ea typeface="+mj-ea"/>
          <a:cs typeface="DINOT-Cond"/>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b="0" i="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b="0" i="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b="0" i="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ctrTitle"/>
          </p:nvPr>
        </p:nvSpPr>
        <p:spPr>
          <a:xfrm>
            <a:off x="236538" y="1421176"/>
            <a:ext cx="8148637" cy="1850834"/>
          </a:xfrm>
        </p:spPr>
        <p:txBody>
          <a:bodyPr/>
          <a:lstStyle/>
          <a:p>
            <a:pPr eaLnBrk="1" hangingPunct="1"/>
            <a:r>
              <a:rPr lang="en-US" altLang="en-US" dirty="0">
                <a:latin typeface="Arial Black" panose="020B0A04020102020204" pitchFamily="34" charset="0"/>
                <a:ea typeface="MS PGothic" panose="020B0600070205080204" pitchFamily="34" charset="-128"/>
              </a:rPr>
              <a:t>The National Cancer Institute’s </a:t>
            </a:r>
            <a:br>
              <a:rPr lang="en-US" altLang="en-US" dirty="0">
                <a:latin typeface="Arial Black" panose="020B0A04020102020204" pitchFamily="34" charset="0"/>
                <a:ea typeface="MS PGothic" panose="020B0600070205080204" pitchFamily="34" charset="-128"/>
              </a:rPr>
            </a:br>
            <a:r>
              <a:rPr lang="en-US" altLang="en-US" dirty="0">
                <a:latin typeface="Arial Black" panose="020B0A04020102020204" pitchFamily="34" charset="0"/>
                <a:ea typeface="MS PGothic" panose="020B0600070205080204" pitchFamily="34" charset="-128"/>
              </a:rPr>
              <a:t>Office of Advocacy Relations</a:t>
            </a:r>
          </a:p>
        </p:txBody>
      </p:sp>
      <p:sp>
        <p:nvSpPr>
          <p:cNvPr id="52226" name="Rectangle 5"/>
          <p:cNvSpPr>
            <a:spLocks noChangeArrowheads="1"/>
          </p:cNvSpPr>
          <p:nvPr/>
        </p:nvSpPr>
        <p:spPr bwMode="auto">
          <a:xfrm>
            <a:off x="-1971675" y="68675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80" tIns="45692" rIns="91380" bIns="45692">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a:latin typeface="Times" panose="02020603050405020304" pitchFamily="18" charset="0"/>
            </a:endParaRPr>
          </a:p>
        </p:txBody>
      </p:sp>
      <p:sp>
        <p:nvSpPr>
          <p:cNvPr id="52227" name="Rectangle 7"/>
          <p:cNvSpPr>
            <a:spLocks noChangeArrowheads="1"/>
          </p:cNvSpPr>
          <p:nvPr/>
        </p:nvSpPr>
        <p:spPr bwMode="auto">
          <a:xfrm>
            <a:off x="3844925" y="55467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80" tIns="45692" rIns="91380" bIns="45692">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a:latin typeface="Times" panose="02020603050405020304" pitchFamily="18" charset="0"/>
            </a:endParaRPr>
          </a:p>
        </p:txBody>
      </p:sp>
      <p:sp>
        <p:nvSpPr>
          <p:cNvPr id="52228" name="Rectangle 8"/>
          <p:cNvSpPr>
            <a:spLocks noChangeArrowheads="1"/>
          </p:cNvSpPr>
          <p:nvPr/>
        </p:nvSpPr>
        <p:spPr bwMode="auto">
          <a:xfrm>
            <a:off x="2765425" y="37306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80" tIns="45692" rIns="91380" bIns="45692">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a:latin typeface="Times" panose="02020603050405020304" pitchFamily="18" charset="0"/>
            </a:endParaRPr>
          </a:p>
        </p:txBody>
      </p:sp>
      <p:sp>
        <p:nvSpPr>
          <p:cNvPr id="4" name="Subtitle 3"/>
          <p:cNvSpPr>
            <a:spLocks noGrp="1"/>
          </p:cNvSpPr>
          <p:nvPr>
            <p:ph type="subTitle" idx="1"/>
          </p:nvPr>
        </p:nvSpPr>
        <p:spPr>
          <a:xfrm>
            <a:off x="612775" y="3272010"/>
            <a:ext cx="7772400" cy="1465243"/>
          </a:xfrm>
        </p:spPr>
        <p:txBody>
          <a:bodyPr/>
          <a:lstStyle/>
          <a:p>
            <a:pPr eaLnBrk="1" hangingPunct="1">
              <a:spcAft>
                <a:spcPct val="0"/>
              </a:spcAft>
            </a:pPr>
            <a:r>
              <a:rPr lang="en-US" altLang="en-US" dirty="0">
                <a:solidFill>
                  <a:srgbClr val="FFFFFF"/>
                </a:solidFill>
                <a:latin typeface="Arial" panose="020B0604020202020204" pitchFamily="34" charset="0"/>
                <a:ea typeface="MS PGothic" panose="020B0600070205080204" pitchFamily="34" charset="-128"/>
              </a:rPr>
              <a:t>Amy Williams</a:t>
            </a:r>
          </a:p>
          <a:p>
            <a:pPr eaLnBrk="1" hangingPunct="1">
              <a:spcAft>
                <a:spcPct val="0"/>
              </a:spcAft>
            </a:pPr>
            <a:r>
              <a:rPr lang="en-US" altLang="en-US" dirty="0">
                <a:solidFill>
                  <a:srgbClr val="FFFFFF"/>
                </a:solidFill>
                <a:latin typeface="Arial" panose="020B0604020202020204" pitchFamily="34" charset="0"/>
                <a:ea typeface="MS PGothic" panose="020B0600070205080204" pitchFamily="34" charset="-128"/>
              </a:rPr>
              <a:t>Director, Office of Advocacy Relations</a:t>
            </a:r>
          </a:p>
          <a:p>
            <a:pPr eaLnBrk="1" hangingPunct="1">
              <a:spcAft>
                <a:spcPct val="0"/>
              </a:spcAft>
            </a:pPr>
            <a:r>
              <a:rPr lang="en-US" altLang="en-US" dirty="0">
                <a:solidFill>
                  <a:srgbClr val="FFFFFF"/>
                </a:solidFill>
                <a:latin typeface="Arial" panose="020B0604020202020204" pitchFamily="34" charset="0"/>
                <a:ea typeface="MS PGothic" panose="020B0600070205080204" pitchFamily="34" charset="-128"/>
              </a:rPr>
              <a:t>Innovative Molecular Analysis Technologies (IMAT) </a:t>
            </a:r>
          </a:p>
          <a:p>
            <a:pPr eaLnBrk="1" hangingPunct="1">
              <a:spcAft>
                <a:spcPct val="0"/>
              </a:spcAft>
            </a:pPr>
            <a:r>
              <a:rPr lang="en-US" altLang="en-US" dirty="0">
                <a:solidFill>
                  <a:srgbClr val="FFFFFF"/>
                </a:solidFill>
                <a:latin typeface="Arial" panose="020B0604020202020204" pitchFamily="34" charset="0"/>
                <a:ea typeface="MS PGothic" panose="020B0600070205080204" pitchFamily="34" charset="-128"/>
              </a:rPr>
              <a:t>Principal Investigators’ Meeting </a:t>
            </a:r>
          </a:p>
          <a:p>
            <a:pPr eaLnBrk="1" hangingPunct="1">
              <a:spcAft>
                <a:spcPct val="0"/>
              </a:spcAft>
            </a:pPr>
            <a:r>
              <a:rPr lang="en-US" altLang="en-US" dirty="0">
                <a:solidFill>
                  <a:srgbClr val="FFFFFF"/>
                </a:solidFill>
                <a:latin typeface="Arial" panose="020B0604020202020204" pitchFamily="34" charset="0"/>
                <a:ea typeface="MS PGothic" panose="020B0600070205080204" pitchFamily="34" charset="-128"/>
              </a:rPr>
              <a:t>December 1, 2016</a:t>
            </a:r>
          </a:p>
        </p:txBody>
      </p:sp>
    </p:spTree>
    <p:extLst>
      <p:ext uri="{BB962C8B-B14F-4D97-AF65-F5344CB8AC3E}">
        <p14:creationId xmlns:p14="http://schemas.microsoft.com/office/powerpoint/2010/main" val="336500813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58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825388" y="1718476"/>
            <a:ext cx="7859825" cy="3045685"/>
          </a:xfrm>
        </p:spPr>
        <p:txBody>
          <a:bodyPr/>
          <a:lstStyle/>
          <a:p>
            <a:pPr>
              <a:defRPr/>
            </a:pPr>
            <a:endParaRPr lang="en-US" altLang="en-US" dirty="0"/>
          </a:p>
          <a:p>
            <a:pPr marL="0" indent="0">
              <a:buNone/>
              <a:defRPr/>
            </a:pPr>
            <a:r>
              <a:rPr lang="en-US" altLang="en-US" sz="1800" dirty="0"/>
              <a:t>NCI's Office of Advocacy Relations (OAR) </a:t>
            </a:r>
            <a:r>
              <a:rPr lang="en-US" sz="1800" dirty="0"/>
              <a:t>engages cancer research advocates and </a:t>
            </a:r>
            <a:r>
              <a:rPr lang="en-US" sz="1800" b="1" dirty="0">
                <a:solidFill>
                  <a:srgbClr val="2A71A5"/>
                </a:solidFill>
                <a:ea typeface="MS PGothic" pitchFamily="34" charset="-128"/>
              </a:rPr>
              <a:t>serves as a link for advocate stakeholders to collaborate with NCI</a:t>
            </a:r>
            <a:r>
              <a:rPr lang="en-US" sz="1800" dirty="0"/>
              <a:t>. OAR works with individual research advocates, local and national advocacy groups, and professional societies to ensure the collective patient perspective is included in NCI efforts to advance cancer research and improve patient outcomes.</a:t>
            </a:r>
          </a:p>
          <a:p>
            <a:pPr marL="0" indent="0">
              <a:buNone/>
              <a:defRPr/>
            </a:pPr>
            <a:endParaRPr lang="en-US" dirty="0"/>
          </a:p>
        </p:txBody>
      </p:sp>
      <p:sp>
        <p:nvSpPr>
          <p:cNvPr id="73731" name="Title 5"/>
          <p:cNvSpPr>
            <a:spLocks noGrp="1"/>
          </p:cNvSpPr>
          <p:nvPr>
            <p:ph type="title"/>
          </p:nvPr>
        </p:nvSpPr>
        <p:spPr>
          <a:xfrm>
            <a:off x="519113" y="436970"/>
            <a:ext cx="8166100" cy="1281506"/>
          </a:xfrm>
        </p:spPr>
        <p:txBody>
          <a:bodyPr/>
          <a:lstStyle/>
          <a:p>
            <a:br>
              <a:rPr lang="en-US" altLang="en-US" sz="3600" dirty="0">
                <a:latin typeface="Arial Black" panose="020B0A04020102020204" pitchFamily="34" charset="0"/>
                <a:ea typeface="SapientSansBold"/>
              </a:rPr>
            </a:br>
            <a:br>
              <a:rPr lang="en-US" altLang="en-US" sz="3600" dirty="0">
                <a:latin typeface="Arial Black" panose="020B0A04020102020204" pitchFamily="34" charset="0"/>
                <a:ea typeface="SapientSansBold"/>
              </a:rPr>
            </a:br>
            <a:br>
              <a:rPr lang="en-US" altLang="en-US" sz="3600" dirty="0">
                <a:latin typeface="Arial Black" panose="020B0A04020102020204" pitchFamily="34" charset="0"/>
                <a:ea typeface="SapientSansBold"/>
              </a:rPr>
            </a:br>
            <a:br>
              <a:rPr lang="en-US" altLang="en-US" sz="3600" dirty="0">
                <a:latin typeface="Arial Black" panose="020B0A04020102020204" pitchFamily="34" charset="0"/>
                <a:ea typeface="SapientSansBold"/>
              </a:rPr>
            </a:br>
            <a:br>
              <a:rPr lang="en-US" altLang="en-US" sz="3600" dirty="0">
                <a:latin typeface="Arial Black" panose="020B0A04020102020204" pitchFamily="34" charset="0"/>
                <a:ea typeface="SapientSansBold"/>
              </a:rPr>
            </a:br>
            <a:br>
              <a:rPr lang="en-US" altLang="en-US" sz="3600" dirty="0">
                <a:latin typeface="Arial Black" panose="020B0A04020102020204" pitchFamily="34" charset="0"/>
                <a:ea typeface="SapientSansBold"/>
              </a:rPr>
            </a:br>
            <a:br>
              <a:rPr lang="en-US" altLang="en-US" sz="3600" dirty="0">
                <a:latin typeface="Arial Black" panose="020B0A04020102020204" pitchFamily="34" charset="0"/>
                <a:ea typeface="SapientSansBold"/>
              </a:rPr>
            </a:br>
            <a:br>
              <a:rPr lang="en-US" altLang="en-US" sz="3600" dirty="0">
                <a:latin typeface="Arial Black" panose="020B0A04020102020204" pitchFamily="34" charset="0"/>
                <a:ea typeface="SapientSansBold"/>
              </a:rPr>
            </a:br>
            <a:br>
              <a:rPr lang="en-US" altLang="en-US" sz="3600" dirty="0">
                <a:latin typeface="Arial Black" panose="020B0A04020102020204" pitchFamily="34" charset="0"/>
                <a:ea typeface="SapientSansBold"/>
              </a:rPr>
            </a:br>
            <a:br>
              <a:rPr lang="en-US" altLang="en-US" sz="3600" dirty="0">
                <a:latin typeface="Arial Black" panose="020B0A04020102020204" pitchFamily="34" charset="0"/>
                <a:ea typeface="SapientSansBold"/>
              </a:rPr>
            </a:br>
            <a:r>
              <a:rPr lang="en-US" altLang="en-US" sz="3600" dirty="0">
                <a:latin typeface="Arial Black" panose="020B0A04020102020204" pitchFamily="34" charset="0"/>
                <a:ea typeface="SapientSansBold"/>
              </a:rPr>
              <a:t>Office of Advocacy Relations (OAR)</a:t>
            </a:r>
          </a:p>
        </p:txBody>
      </p:sp>
      <p:pic>
        <p:nvPicPr>
          <p:cNvPr id="73732" name="Picture 5" descr="L:\OAR\Templates\OAR Logo Assets\OAR_28px Logo COL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9193" y="4934001"/>
            <a:ext cx="530837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702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a:xfrm>
            <a:off x="493713" y="627062"/>
            <a:ext cx="8166100" cy="422275"/>
          </a:xfrm>
        </p:spPr>
        <p:txBody>
          <a:bodyPr/>
          <a:lstStyle/>
          <a:p>
            <a:r>
              <a:rPr lang="en-US" altLang="en-US" dirty="0">
                <a:latin typeface="Arial Black" panose="020B0A04020102020204" pitchFamily="34" charset="0"/>
                <a:ea typeface="MS PGothic" panose="020B0600070205080204" pitchFamily="34" charset="-128"/>
              </a:rPr>
              <a:t>What We Do</a:t>
            </a:r>
          </a:p>
        </p:txBody>
      </p:sp>
      <p:sp>
        <p:nvSpPr>
          <p:cNvPr id="3" name="Text Placeholder 2"/>
          <p:cNvSpPr>
            <a:spLocks noGrp="1"/>
          </p:cNvSpPr>
          <p:nvPr>
            <p:ph type="body" sz="quarter" idx="10"/>
          </p:nvPr>
        </p:nvSpPr>
        <p:spPr>
          <a:xfrm>
            <a:off x="487363" y="1427163"/>
            <a:ext cx="8172450" cy="1684337"/>
          </a:xfrm>
        </p:spPr>
        <p:txBody>
          <a:bodyPr/>
          <a:lstStyle/>
          <a:p>
            <a:pPr marL="0" indent="0" algn="ctr">
              <a:buFont typeface="Wingdings" panose="05000000000000000000" pitchFamily="2" charset="2"/>
              <a:buNone/>
            </a:pPr>
            <a:r>
              <a:rPr lang="en-US" altLang="en-US" dirty="0">
                <a:solidFill>
                  <a:srgbClr val="303030"/>
                </a:solidFill>
                <a:ea typeface="MS PGothic" panose="020B0600070205080204" pitchFamily="34" charset="-128"/>
              </a:rPr>
              <a:t>As part of NCI’s Office of the Director, OAR coordinates meaningful engagement across the cancer research advocacy community </a:t>
            </a:r>
            <a:r>
              <a:rPr lang="en-US" altLang="en-US" b="1" dirty="0">
                <a:solidFill>
                  <a:srgbClr val="2A71A5"/>
                </a:solidFill>
                <a:ea typeface="MS PGothic" panose="020B0600070205080204" pitchFamily="34" charset="-128"/>
              </a:rPr>
              <a:t>to improve understanding, opportunity, and progress in cancer research.</a:t>
            </a:r>
          </a:p>
        </p:txBody>
      </p:sp>
      <p:pic>
        <p:nvPicPr>
          <p:cNvPr id="89091" name="Picture 47" descr="05-Communicate_ic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5563" y="3714750"/>
            <a:ext cx="1298575"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2" name="Picture 48" descr="05-Engage_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21113" y="3714750"/>
            <a:ext cx="1298575"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3" name="Picture 49" descr="05-Identify_icon.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16663" y="3714750"/>
            <a:ext cx="1298575"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4" name="Rectangle 50"/>
          <p:cNvSpPr>
            <a:spLocks noChangeArrowheads="1"/>
          </p:cNvSpPr>
          <p:nvPr/>
        </p:nvSpPr>
        <p:spPr bwMode="auto">
          <a:xfrm>
            <a:off x="776288" y="5151438"/>
            <a:ext cx="2400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i="1">
                <a:latin typeface="Arial" panose="020B0604020202020204" pitchFamily="34" charset="0"/>
                <a:cs typeface="Arial" panose="020B0604020202020204" pitchFamily="34" charset="0"/>
              </a:rPr>
              <a:t>Communicate</a:t>
            </a:r>
          </a:p>
        </p:txBody>
      </p:sp>
      <p:sp>
        <p:nvSpPr>
          <p:cNvPr id="89095" name="Rectangle 50"/>
          <p:cNvSpPr>
            <a:spLocks noChangeArrowheads="1"/>
          </p:cNvSpPr>
          <p:nvPr/>
        </p:nvSpPr>
        <p:spPr bwMode="auto">
          <a:xfrm>
            <a:off x="3276600" y="5151438"/>
            <a:ext cx="2400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i="1">
                <a:latin typeface="Arial" panose="020B0604020202020204" pitchFamily="34" charset="0"/>
                <a:cs typeface="Arial" panose="020B0604020202020204" pitchFamily="34" charset="0"/>
              </a:rPr>
              <a:t>Facilitate</a:t>
            </a:r>
          </a:p>
        </p:txBody>
      </p:sp>
      <p:sp>
        <p:nvSpPr>
          <p:cNvPr id="89096" name="Rectangle 50"/>
          <p:cNvSpPr>
            <a:spLocks noChangeArrowheads="1"/>
          </p:cNvSpPr>
          <p:nvPr/>
        </p:nvSpPr>
        <p:spPr bwMode="auto">
          <a:xfrm>
            <a:off x="5816600" y="5151438"/>
            <a:ext cx="2400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i="1">
                <a:latin typeface="Arial" panose="020B0604020202020204" pitchFamily="34" charset="0"/>
                <a:cs typeface="Arial" panose="020B0604020202020204" pitchFamily="34" charset="0"/>
              </a:rPr>
              <a:t>Collaborate</a:t>
            </a:r>
          </a:p>
        </p:txBody>
      </p:sp>
    </p:spTree>
    <p:extLst>
      <p:ext uri="{BB962C8B-B14F-4D97-AF65-F5344CB8AC3E}">
        <p14:creationId xmlns:p14="http://schemas.microsoft.com/office/powerpoint/2010/main" val="225632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87363" y="1427163"/>
            <a:ext cx="4114800" cy="4800600"/>
          </a:xfrm>
        </p:spPr>
        <p:txBody>
          <a:bodyPr numCol="1"/>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Serve the Institute in connecting </a:t>
            </a:r>
            <a:r>
              <a:rPr lang="en-US" sz="2000" b="1" dirty="0"/>
              <a:t>the right advocate to the right activity </a:t>
            </a:r>
            <a:r>
              <a:rPr lang="en-US" sz="2000" dirty="0"/>
              <a:t>so he or she can provide the most effective and meaningful contributions when working with NCI</a:t>
            </a:r>
          </a:p>
          <a:p>
            <a:endParaRPr lang="en-US" sz="2000" dirty="0"/>
          </a:p>
          <a:p>
            <a:pPr marL="285750" indent="-285750">
              <a:buFont typeface="Arial" panose="020B0604020202020204" pitchFamily="34" charset="0"/>
              <a:buChar char="•"/>
            </a:pPr>
            <a:r>
              <a:rPr lang="en-US" sz="2000" dirty="0"/>
              <a:t>Connect qualified advocates to NCI activities based on need, expertise, and interest</a:t>
            </a:r>
          </a:p>
          <a:p>
            <a:pPr>
              <a:defRPr/>
            </a:pPr>
            <a:endParaRPr lang="en-US" dirty="0"/>
          </a:p>
        </p:txBody>
      </p:sp>
      <p:sp>
        <p:nvSpPr>
          <p:cNvPr id="73731" name="Title 5"/>
          <p:cNvSpPr>
            <a:spLocks noGrp="1"/>
          </p:cNvSpPr>
          <p:nvPr>
            <p:ph type="title"/>
          </p:nvPr>
        </p:nvSpPr>
        <p:spPr>
          <a:xfrm>
            <a:off x="519113" y="747713"/>
            <a:ext cx="8166100" cy="422275"/>
          </a:xfrm>
        </p:spPr>
        <p:txBody>
          <a:bodyPr/>
          <a:lstStyle/>
          <a:p>
            <a:r>
              <a:rPr lang="en-US" altLang="en-US" sz="3600" dirty="0">
                <a:latin typeface="Arial Black" panose="020B0A04020102020204" pitchFamily="34" charset="0"/>
                <a:ea typeface="SapientSansBold"/>
              </a:rPr>
              <a:t>Engaging Research Advocates</a:t>
            </a:r>
          </a:p>
        </p:txBody>
      </p:sp>
      <p:pic>
        <p:nvPicPr>
          <p:cNvPr id="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1843881"/>
            <a:ext cx="4038600" cy="4038600"/>
          </a:xfrm>
          <a:prstGeom prst="rect">
            <a:avLst/>
          </a:prstGeom>
        </p:spPr>
      </p:pic>
    </p:spTree>
    <p:extLst>
      <p:ext uri="{BB962C8B-B14F-4D97-AF65-F5344CB8AC3E}">
        <p14:creationId xmlns:p14="http://schemas.microsoft.com/office/powerpoint/2010/main" val="3015077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493713" y="415925"/>
            <a:ext cx="8650287" cy="422275"/>
          </a:xfrm>
        </p:spPr>
        <p:txBody>
          <a:bodyPr/>
          <a:lstStyle/>
          <a:p>
            <a:r>
              <a:rPr lang="en-US" altLang="en-US">
                <a:latin typeface="Arial Black" panose="020B0A04020102020204" pitchFamily="34" charset="0"/>
                <a:ea typeface="SapientSansBold"/>
              </a:rPr>
              <a:t>Organizational Engagement</a:t>
            </a:r>
          </a:p>
        </p:txBody>
      </p:sp>
      <p:sp>
        <p:nvSpPr>
          <p:cNvPr id="3" name="Text Placeholder 2"/>
          <p:cNvSpPr>
            <a:spLocks noGrp="1"/>
          </p:cNvSpPr>
          <p:nvPr>
            <p:ph type="body" sz="quarter" idx="10"/>
          </p:nvPr>
        </p:nvSpPr>
        <p:spPr>
          <a:xfrm>
            <a:off x="488950" y="1200150"/>
            <a:ext cx="4152900" cy="3079750"/>
          </a:xfrm>
        </p:spPr>
        <p:txBody>
          <a:bodyPr/>
          <a:lstStyle/>
          <a:p>
            <a:pPr marL="0" indent="0">
              <a:buClr>
                <a:srgbClr val="D30138"/>
              </a:buClr>
              <a:buFont typeface="Wingdings" charset="0"/>
              <a:buNone/>
              <a:defRPr/>
            </a:pPr>
            <a:r>
              <a:rPr lang="en-US" dirty="0"/>
              <a:t>OAR works with </a:t>
            </a:r>
            <a:r>
              <a:rPr lang="en-US" b="1" dirty="0">
                <a:solidFill>
                  <a:srgbClr val="2A71A5"/>
                </a:solidFill>
              </a:rPr>
              <a:t>organizations, foundations, coalitions, and other groups</a:t>
            </a:r>
            <a:r>
              <a:rPr lang="en-US" dirty="0"/>
              <a:t> across the community to </a:t>
            </a:r>
            <a:r>
              <a:rPr lang="en-US" b="1" dirty="0">
                <a:solidFill>
                  <a:srgbClr val="2A71A5"/>
                </a:solidFill>
              </a:rPr>
              <a:t>advance understanding of policy, partnerships, and strategic investments </a:t>
            </a:r>
            <a:r>
              <a:rPr lang="en-US" dirty="0"/>
              <a:t>in cancer research.</a:t>
            </a:r>
            <a:endParaRPr lang="en-US" dirty="0">
              <a:solidFill>
                <a:srgbClr val="2A71A5"/>
              </a:solidFill>
            </a:endParaRPr>
          </a:p>
        </p:txBody>
      </p:sp>
      <p:sp>
        <p:nvSpPr>
          <p:cNvPr id="77828" name="Rectangle 48"/>
          <p:cNvSpPr>
            <a:spLocks noChangeArrowheads="1"/>
          </p:cNvSpPr>
          <p:nvPr/>
        </p:nvSpPr>
        <p:spPr bwMode="auto">
          <a:xfrm>
            <a:off x="4641850" y="2740025"/>
            <a:ext cx="1905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Design</a:t>
            </a:r>
          </a:p>
        </p:txBody>
      </p:sp>
      <p:sp>
        <p:nvSpPr>
          <p:cNvPr id="77829" name="Rectangle 50"/>
          <p:cNvSpPr>
            <a:spLocks noChangeArrowheads="1"/>
          </p:cNvSpPr>
          <p:nvPr/>
        </p:nvSpPr>
        <p:spPr bwMode="auto">
          <a:xfrm>
            <a:off x="4641850" y="4967288"/>
            <a:ext cx="1905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Disseminate</a:t>
            </a:r>
          </a:p>
        </p:txBody>
      </p:sp>
      <p:pic>
        <p:nvPicPr>
          <p:cNvPr id="77830" name="Picture 1" descr="fy2017-budget-recommendati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57788" y="1238250"/>
            <a:ext cx="27781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8415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pPr eaLnBrk="1" hangingPunct="1"/>
            <a:r>
              <a:rPr lang="en-US" altLang="en-US" dirty="0">
                <a:solidFill>
                  <a:schemeClr val="accent1">
                    <a:lumMod val="75000"/>
                  </a:schemeClr>
                </a:solidFill>
                <a:latin typeface="Arial Black" panose="020B0A04020102020204" pitchFamily="34" charset="0"/>
                <a:ea typeface="ＭＳ Ｐゴシック" pitchFamily="34" charset="-128"/>
              </a:rPr>
              <a:t>Types of Advocacy</a:t>
            </a:r>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4255126240"/>
              </p:ext>
            </p:extLst>
          </p:nvPr>
        </p:nvGraphicFramePr>
        <p:xfrm>
          <a:off x="1157097" y="1531421"/>
          <a:ext cx="6838950" cy="4480280"/>
        </p:xfrm>
        <a:graphic>
          <a:graphicData uri="http://schemas.openxmlformats.org/drawingml/2006/table">
            <a:tbl>
              <a:tblPr firstRow="1" bandRow="1">
                <a:tableStyleId>{5940675A-B579-460E-94D1-54222C63F5DA}</a:tableStyleId>
              </a:tblPr>
              <a:tblGrid>
                <a:gridCol w="2300778">
                  <a:extLst>
                    <a:ext uri="{9D8B030D-6E8A-4147-A177-3AD203B41FA5}">
                      <a16:colId xmlns:a16="http://schemas.microsoft.com/office/drawing/2014/main" val="20000"/>
                    </a:ext>
                  </a:extLst>
                </a:gridCol>
                <a:gridCol w="4538172">
                  <a:extLst>
                    <a:ext uri="{9D8B030D-6E8A-4147-A177-3AD203B41FA5}">
                      <a16:colId xmlns:a16="http://schemas.microsoft.com/office/drawing/2014/main" val="20001"/>
                    </a:ext>
                  </a:extLst>
                </a:gridCol>
              </a:tblGrid>
              <a:tr h="426660">
                <a:tc>
                  <a:txBody>
                    <a:bodyPr/>
                    <a:lstStyle/>
                    <a:p>
                      <a:r>
                        <a:rPr lang="en-US" sz="2200" b="1" dirty="0">
                          <a:solidFill>
                            <a:schemeClr val="bg1"/>
                          </a:solidFill>
                        </a:rPr>
                        <a:t>Fundraising</a:t>
                      </a:r>
                    </a:p>
                  </a:txBody>
                  <a:tcPr marL="91433" marR="91433" marT="45692" marB="45692">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200" dirty="0"/>
                        <a:t>Raise funds and fund research</a:t>
                      </a:r>
                    </a:p>
                  </a:txBody>
                  <a:tcPr marL="91433" marR="91433" marT="45692" marB="45692"/>
                </a:tc>
                <a:extLst>
                  <a:ext uri="{0D108BD9-81ED-4DB2-BD59-A6C34878D82A}">
                    <a16:rowId xmlns:a16="http://schemas.microsoft.com/office/drawing/2014/main" val="10000"/>
                  </a:ext>
                </a:extLst>
              </a:tr>
              <a:tr h="761937">
                <a:tc>
                  <a:txBody>
                    <a:bodyPr/>
                    <a:lstStyle/>
                    <a:p>
                      <a:r>
                        <a:rPr lang="en-US" sz="2200" b="1" dirty="0">
                          <a:solidFill>
                            <a:schemeClr val="bg1"/>
                          </a:solidFill>
                        </a:rPr>
                        <a:t>Support</a:t>
                      </a:r>
                    </a:p>
                  </a:txBody>
                  <a:tcPr marL="91433" marR="91433" marT="45692" marB="45692">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200" dirty="0"/>
                        <a:t>Help patients and caregivers navigate complex medical systems</a:t>
                      </a:r>
                    </a:p>
                  </a:txBody>
                  <a:tcPr marL="91433" marR="91433" marT="45692" marB="45692"/>
                </a:tc>
                <a:extLst>
                  <a:ext uri="{0D108BD9-81ED-4DB2-BD59-A6C34878D82A}">
                    <a16:rowId xmlns:a16="http://schemas.microsoft.com/office/drawing/2014/main" val="10001"/>
                  </a:ext>
                </a:extLst>
              </a:tr>
              <a:tr h="109721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Outreach and Education</a:t>
                      </a:r>
                    </a:p>
                    <a:p>
                      <a:endParaRPr lang="en-US" sz="2200" b="1" dirty="0">
                        <a:solidFill>
                          <a:schemeClr val="bg1"/>
                        </a:solidFill>
                      </a:endParaRPr>
                    </a:p>
                  </a:txBody>
                  <a:tcPr marL="91433" marR="91433" marT="45692" marB="45692">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200" dirty="0"/>
                        <a:t>Increase public awareness of cancer: risk, prevention, intervention, survivorship</a:t>
                      </a:r>
                    </a:p>
                  </a:txBody>
                  <a:tcPr marL="91433" marR="91433" marT="45692" marB="45692"/>
                </a:tc>
                <a:extLst>
                  <a:ext uri="{0D108BD9-81ED-4DB2-BD59-A6C34878D82A}">
                    <a16:rowId xmlns:a16="http://schemas.microsoft.com/office/drawing/2014/main" val="10002"/>
                  </a:ext>
                </a:extLst>
              </a:tr>
              <a:tr h="761937">
                <a:tc>
                  <a:txBody>
                    <a:bodyPr/>
                    <a:lstStyle/>
                    <a:p>
                      <a:r>
                        <a:rPr lang="en-US" sz="2200" b="1" dirty="0">
                          <a:solidFill>
                            <a:schemeClr val="bg1"/>
                          </a:solidFill>
                        </a:rPr>
                        <a:t>Policy</a:t>
                      </a:r>
                    </a:p>
                  </a:txBody>
                  <a:tcPr marL="91433" marR="91433" marT="45692" marB="45692">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200" dirty="0"/>
                        <a:t>Partner with policymakers and implementers in order to benefit patients </a:t>
                      </a:r>
                    </a:p>
                  </a:txBody>
                  <a:tcPr marL="91433" marR="91433" marT="45692" marB="45692"/>
                </a:tc>
                <a:extLst>
                  <a:ext uri="{0D108BD9-81ED-4DB2-BD59-A6C34878D82A}">
                    <a16:rowId xmlns:a16="http://schemas.microsoft.com/office/drawing/2014/main" val="10003"/>
                  </a:ext>
                </a:extLst>
              </a:tr>
              <a:tr h="1097214">
                <a:tc>
                  <a:txBody>
                    <a:bodyPr/>
                    <a:lstStyle/>
                    <a:p>
                      <a:r>
                        <a:rPr lang="en-US" sz="2200" b="1" i="0" dirty="0">
                          <a:solidFill>
                            <a:schemeClr val="bg1"/>
                          </a:solidFill>
                          <a:effectLst/>
                        </a:rPr>
                        <a:t>Research</a:t>
                      </a:r>
                    </a:p>
                  </a:txBody>
                  <a:tcPr marL="91433" marR="91433" marT="45692" marB="45692">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200" b="1" i="0" dirty="0">
                          <a:latin typeface="+mn-lt"/>
                        </a:rPr>
                        <a:t>Bring a unique</a:t>
                      </a:r>
                      <a:r>
                        <a:rPr lang="en-US" sz="2200" b="1" i="0" baseline="0" dirty="0">
                          <a:latin typeface="+mn-lt"/>
                        </a:rPr>
                        <a:t> </a:t>
                      </a:r>
                      <a:r>
                        <a:rPr lang="en-US" sz="2200" b="1" i="0" dirty="0">
                          <a:latin typeface="+mn-lt"/>
                        </a:rPr>
                        <a:t>viewpoint to the</a:t>
                      </a:r>
                    </a:p>
                    <a:p>
                      <a:r>
                        <a:rPr lang="en-US" sz="2200" b="1" i="0" dirty="0">
                          <a:latin typeface="+mn-lt"/>
                        </a:rPr>
                        <a:t>research process and communicate a collective patient perspective</a:t>
                      </a:r>
                    </a:p>
                  </a:txBody>
                  <a:tcPr marL="91433" marR="91433" marT="45692" marB="4569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6336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493713" y="415925"/>
            <a:ext cx="8650287" cy="422275"/>
          </a:xfrm>
        </p:spPr>
        <p:txBody>
          <a:bodyPr/>
          <a:lstStyle/>
          <a:p>
            <a:r>
              <a:rPr lang="en-US" altLang="en-US" dirty="0">
                <a:latin typeface="Arial Black" panose="020B0A04020102020204" pitchFamily="34" charset="0"/>
                <a:ea typeface="SapientSansBold"/>
              </a:rPr>
              <a:t>Advocate Engagement</a:t>
            </a:r>
          </a:p>
        </p:txBody>
      </p:sp>
      <p:sp>
        <p:nvSpPr>
          <p:cNvPr id="79875" name="Rectangle 47"/>
          <p:cNvSpPr>
            <a:spLocks noChangeArrowheads="1"/>
          </p:cNvSpPr>
          <p:nvPr/>
        </p:nvSpPr>
        <p:spPr bwMode="auto">
          <a:xfrm>
            <a:off x="2582863" y="2740025"/>
            <a:ext cx="19065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Advise</a:t>
            </a:r>
          </a:p>
        </p:txBody>
      </p:sp>
      <p:sp>
        <p:nvSpPr>
          <p:cNvPr id="79876" name="Rectangle 48"/>
          <p:cNvSpPr>
            <a:spLocks noChangeArrowheads="1"/>
          </p:cNvSpPr>
          <p:nvPr/>
        </p:nvSpPr>
        <p:spPr bwMode="auto">
          <a:xfrm>
            <a:off x="4641850" y="2740025"/>
            <a:ext cx="1905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Design</a:t>
            </a:r>
          </a:p>
        </p:txBody>
      </p:sp>
      <p:sp>
        <p:nvSpPr>
          <p:cNvPr id="79877" name="Rectangle 49"/>
          <p:cNvSpPr>
            <a:spLocks noChangeArrowheads="1"/>
          </p:cNvSpPr>
          <p:nvPr/>
        </p:nvSpPr>
        <p:spPr bwMode="auto">
          <a:xfrm>
            <a:off x="2582863" y="4967288"/>
            <a:ext cx="19065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Review</a:t>
            </a:r>
          </a:p>
        </p:txBody>
      </p:sp>
      <p:sp>
        <p:nvSpPr>
          <p:cNvPr id="79878" name="Rectangle 50"/>
          <p:cNvSpPr>
            <a:spLocks noChangeArrowheads="1"/>
          </p:cNvSpPr>
          <p:nvPr/>
        </p:nvSpPr>
        <p:spPr bwMode="auto">
          <a:xfrm>
            <a:off x="4641850" y="4967288"/>
            <a:ext cx="1905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Disseminate</a:t>
            </a:r>
          </a:p>
        </p:txBody>
      </p:sp>
      <p:sp>
        <p:nvSpPr>
          <p:cNvPr id="79879" name="Rectangle 9"/>
          <p:cNvSpPr>
            <a:spLocks noChangeArrowheads="1"/>
          </p:cNvSpPr>
          <p:nvPr/>
        </p:nvSpPr>
        <p:spPr bwMode="auto">
          <a:xfrm>
            <a:off x="377825" y="4298950"/>
            <a:ext cx="1998663"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r" eaLnBrk="1" hangingPunct="1">
              <a:lnSpc>
                <a:spcPct val="90000"/>
              </a:lnSpc>
              <a:spcAft>
                <a:spcPct val="35000"/>
              </a:spcAft>
              <a:buClrTx/>
              <a:buFontTx/>
              <a:buNone/>
            </a:pPr>
            <a:r>
              <a:rPr lang="en-US" altLang="en-US" sz="1600">
                <a:cs typeface="Arial" panose="020B0604020202020204" pitchFamily="34" charset="0"/>
              </a:rPr>
              <a:t>Evaluate and analyze research proposals and ongoing research activities</a:t>
            </a:r>
          </a:p>
        </p:txBody>
      </p:sp>
      <p:grpSp>
        <p:nvGrpSpPr>
          <p:cNvPr id="79880" name="Group 17"/>
          <p:cNvGrpSpPr>
            <a:grpSpLocks/>
          </p:cNvGrpSpPr>
          <p:nvPr/>
        </p:nvGrpSpPr>
        <p:grpSpPr bwMode="auto">
          <a:xfrm>
            <a:off x="176213" y="2109788"/>
            <a:ext cx="8816975" cy="3394075"/>
            <a:chOff x="176028" y="2109469"/>
            <a:chExt cx="8816983" cy="3393955"/>
          </a:xfrm>
        </p:grpSpPr>
        <p:sp>
          <p:nvSpPr>
            <p:cNvPr id="79886" name="Rectangle 18"/>
            <p:cNvSpPr>
              <a:spLocks noChangeArrowheads="1"/>
            </p:cNvSpPr>
            <p:nvPr/>
          </p:nvSpPr>
          <p:spPr bwMode="auto">
            <a:xfrm>
              <a:off x="176028" y="2109469"/>
              <a:ext cx="2200344" cy="120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r" eaLnBrk="1" hangingPunct="1">
                <a:lnSpc>
                  <a:spcPct val="90000"/>
                </a:lnSpc>
                <a:spcAft>
                  <a:spcPct val="35000"/>
                </a:spcAft>
                <a:buClrTx/>
                <a:buFontTx/>
                <a:buNone/>
              </a:pPr>
              <a:r>
                <a:rPr lang="en-US" altLang="en-US" sz="1600">
                  <a:cs typeface="Arial" panose="020B0604020202020204" pitchFamily="34" charset="0"/>
                </a:rPr>
                <a:t>Develop recommendations or advise on strategic directions or broad policy issues</a:t>
              </a:r>
            </a:p>
          </p:txBody>
        </p:sp>
        <p:sp>
          <p:nvSpPr>
            <p:cNvPr id="79887" name="Rectangle 19"/>
            <p:cNvSpPr>
              <a:spLocks noChangeArrowheads="1"/>
            </p:cNvSpPr>
            <p:nvPr/>
          </p:nvSpPr>
          <p:spPr bwMode="auto">
            <a:xfrm>
              <a:off x="377202" y="4298992"/>
              <a:ext cx="1999169" cy="120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r" eaLnBrk="1" hangingPunct="1">
                <a:lnSpc>
                  <a:spcPct val="90000"/>
                </a:lnSpc>
                <a:spcAft>
                  <a:spcPct val="35000"/>
                </a:spcAft>
                <a:buClrTx/>
                <a:buFontTx/>
                <a:buNone/>
              </a:pPr>
              <a:r>
                <a:rPr lang="en-US" altLang="en-US" sz="1600">
                  <a:cs typeface="Arial" panose="020B0604020202020204" pitchFamily="34" charset="0"/>
                </a:rPr>
                <a:t>Evaluate and analyze research proposals and ongoing research activities</a:t>
              </a:r>
            </a:p>
          </p:txBody>
        </p:sp>
        <p:sp>
          <p:nvSpPr>
            <p:cNvPr id="79888" name="Rectangle 20"/>
            <p:cNvSpPr>
              <a:spLocks noChangeArrowheads="1"/>
            </p:cNvSpPr>
            <p:nvPr/>
          </p:nvSpPr>
          <p:spPr bwMode="auto">
            <a:xfrm>
              <a:off x="6792667" y="2109469"/>
              <a:ext cx="2200344" cy="76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eaLnBrk="1" hangingPunct="1">
                <a:lnSpc>
                  <a:spcPct val="90000"/>
                </a:lnSpc>
                <a:spcAft>
                  <a:spcPct val="35000"/>
                </a:spcAft>
                <a:buClrTx/>
                <a:buFontTx/>
                <a:buNone/>
              </a:pPr>
              <a:r>
                <a:rPr lang="en-US" altLang="en-US" sz="1600">
                  <a:cs typeface="Arial" panose="020B0604020202020204" pitchFamily="34" charset="0"/>
                </a:rPr>
                <a:t>Develop new or enhance existing programs or activities</a:t>
              </a:r>
            </a:p>
          </p:txBody>
        </p:sp>
        <p:sp>
          <p:nvSpPr>
            <p:cNvPr id="79889" name="Rectangle 21"/>
            <p:cNvSpPr>
              <a:spLocks noChangeArrowheads="1"/>
            </p:cNvSpPr>
            <p:nvPr/>
          </p:nvSpPr>
          <p:spPr bwMode="auto">
            <a:xfrm>
              <a:off x="6792667" y="4298992"/>
              <a:ext cx="2200344" cy="120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eaLnBrk="1" hangingPunct="1">
                <a:lnSpc>
                  <a:spcPct val="90000"/>
                </a:lnSpc>
                <a:spcAft>
                  <a:spcPct val="35000"/>
                </a:spcAft>
                <a:buClrTx/>
                <a:buFontTx/>
                <a:buNone/>
              </a:pPr>
              <a:r>
                <a:rPr lang="en-US" altLang="en-US" sz="1600">
                  <a:cs typeface="Arial" panose="020B0604020202020204" pitchFamily="34" charset="0"/>
                </a:rPr>
                <a:t>Interpret and communicate scientific information for nonscientific audiences</a:t>
              </a:r>
            </a:p>
          </p:txBody>
        </p:sp>
      </p:grpSp>
      <p:pic>
        <p:nvPicPr>
          <p:cNvPr id="79881" name="Picture 22" descr="07-he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82863" y="1584325"/>
            <a:ext cx="3967162"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82" name="Rectangle 23"/>
          <p:cNvSpPr>
            <a:spLocks noChangeArrowheads="1"/>
          </p:cNvSpPr>
          <p:nvPr/>
        </p:nvSpPr>
        <p:spPr bwMode="auto">
          <a:xfrm>
            <a:off x="2582863" y="2476500"/>
            <a:ext cx="19065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Advise</a:t>
            </a:r>
          </a:p>
        </p:txBody>
      </p:sp>
      <p:sp>
        <p:nvSpPr>
          <p:cNvPr id="79883" name="Rectangle 24"/>
          <p:cNvSpPr>
            <a:spLocks noChangeArrowheads="1"/>
          </p:cNvSpPr>
          <p:nvPr/>
        </p:nvSpPr>
        <p:spPr bwMode="auto">
          <a:xfrm>
            <a:off x="4641850" y="2476500"/>
            <a:ext cx="1905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Design</a:t>
            </a:r>
          </a:p>
        </p:txBody>
      </p:sp>
      <p:sp>
        <p:nvSpPr>
          <p:cNvPr id="79884" name="Rectangle 25"/>
          <p:cNvSpPr>
            <a:spLocks noChangeArrowheads="1"/>
          </p:cNvSpPr>
          <p:nvPr/>
        </p:nvSpPr>
        <p:spPr bwMode="auto">
          <a:xfrm>
            <a:off x="2582863" y="4703763"/>
            <a:ext cx="19065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Review</a:t>
            </a:r>
          </a:p>
        </p:txBody>
      </p:sp>
      <p:sp>
        <p:nvSpPr>
          <p:cNvPr id="79885" name="Rectangle 27"/>
          <p:cNvSpPr>
            <a:spLocks noChangeArrowheads="1"/>
          </p:cNvSpPr>
          <p:nvPr/>
        </p:nvSpPr>
        <p:spPr bwMode="auto">
          <a:xfrm>
            <a:off x="4641850" y="4703763"/>
            <a:ext cx="1905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1pPr>
            <a:lvl2pPr marL="742950" indent="-28575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2pPr>
            <a:lvl3pPr marL="11430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3pPr>
            <a:lvl4pPr marL="16002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4pPr>
            <a:lvl5pPr marL="2057400" indent="-228600" defTabSz="800100">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5pPr>
            <a:lvl6pPr marL="25146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6pPr>
            <a:lvl7pPr marL="29718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7pPr>
            <a:lvl8pPr marL="34290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8pPr>
            <a:lvl9pPr marL="3886200" indent="-228600" defTabSz="800100" eaLnBrk="0" fontAlgn="base" hangingPunct="0">
              <a:spcBef>
                <a:spcPct val="0"/>
              </a:spcBef>
              <a:spcAft>
                <a:spcPts val="1000"/>
              </a:spcAft>
              <a:buClr>
                <a:schemeClr val="accent1"/>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cs typeface="SapientCentroSlab-Light"/>
              </a:defRPr>
            </a:lvl9pPr>
          </a:lstStyle>
          <a:p>
            <a:pPr algn="ctr" eaLnBrk="1" hangingPunct="1">
              <a:lnSpc>
                <a:spcPct val="90000"/>
              </a:lnSpc>
              <a:spcAft>
                <a:spcPct val="35000"/>
              </a:spcAft>
              <a:buClrTx/>
              <a:buFontTx/>
              <a:buNone/>
            </a:pPr>
            <a:r>
              <a:rPr lang="en-US" altLang="en-US" sz="2000" b="1">
                <a:solidFill>
                  <a:schemeClr val="bg1"/>
                </a:solidFill>
                <a:cs typeface="Arial" panose="020B0604020202020204" pitchFamily="34" charset="0"/>
              </a:rPr>
              <a:t>Disseminate</a:t>
            </a:r>
          </a:p>
        </p:txBody>
      </p:sp>
    </p:spTree>
    <p:extLst>
      <p:ext uri="{BB962C8B-B14F-4D97-AF65-F5344CB8AC3E}">
        <p14:creationId xmlns:p14="http://schemas.microsoft.com/office/powerpoint/2010/main" val="2187051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br>
              <a:rPr lang="en-US" dirty="0"/>
            </a:br>
            <a:endParaRPr lang="en-US" dirty="0"/>
          </a:p>
        </p:txBody>
      </p:sp>
      <p:sp>
        <p:nvSpPr>
          <p:cNvPr id="3" name="Text Placeholder 2"/>
          <p:cNvSpPr>
            <a:spLocks noGrp="1"/>
          </p:cNvSpPr>
          <p:nvPr>
            <p:ph type="body" sz="quarter" idx="10"/>
          </p:nvPr>
        </p:nvSpPr>
        <p:spPr>
          <a:xfrm>
            <a:off x="487363" y="1672855"/>
            <a:ext cx="8169274" cy="4554378"/>
          </a:xfrm>
        </p:spPr>
        <p:txBody>
          <a:bodyPr/>
          <a:lstStyle/>
          <a:p>
            <a:endParaRPr lang="en-US" dirty="0"/>
          </a:p>
          <a:p>
            <a:r>
              <a:rPr lang="en-US" dirty="0"/>
              <a:t>Provide collective patient perspective and input throughout development pipeline</a:t>
            </a:r>
          </a:p>
          <a:p>
            <a:r>
              <a:rPr lang="en-US" dirty="0"/>
              <a:t>Create urgency around scientific need</a:t>
            </a:r>
          </a:p>
          <a:p>
            <a:r>
              <a:rPr lang="en-US" dirty="0"/>
              <a:t>Translate science to educate patient community</a:t>
            </a:r>
          </a:p>
          <a:p>
            <a:r>
              <a:rPr lang="en-US" dirty="0"/>
              <a:t>Facilitate patient-targeted innovation within research community</a:t>
            </a:r>
          </a:p>
        </p:txBody>
      </p:sp>
      <p:sp>
        <p:nvSpPr>
          <p:cNvPr id="4" name="Rectangle 3"/>
          <p:cNvSpPr/>
          <p:nvPr/>
        </p:nvSpPr>
        <p:spPr>
          <a:xfrm>
            <a:off x="487363" y="472526"/>
            <a:ext cx="8398729" cy="1200329"/>
          </a:xfrm>
          <a:prstGeom prst="rect">
            <a:avLst/>
          </a:prstGeom>
        </p:spPr>
        <p:txBody>
          <a:bodyPr wrap="square">
            <a:spAutoFit/>
          </a:bodyPr>
          <a:lstStyle/>
          <a:p>
            <a:r>
              <a:rPr lang="en-US" sz="3600" dirty="0">
                <a:solidFill>
                  <a:schemeClr val="accent1">
                    <a:lumMod val="75000"/>
                  </a:schemeClr>
                </a:solidFill>
                <a:latin typeface="Arial Black" panose="020B0A04020102020204" pitchFamily="34" charset="0"/>
              </a:rPr>
              <a:t>IMAT: Potential Opportunities for </a:t>
            </a:r>
          </a:p>
          <a:p>
            <a:r>
              <a:rPr lang="en-US" sz="3600" dirty="0">
                <a:solidFill>
                  <a:schemeClr val="accent1">
                    <a:lumMod val="75000"/>
                  </a:schemeClr>
                </a:solidFill>
                <a:latin typeface="Arial Black" panose="020B0A04020102020204" pitchFamily="34" charset="0"/>
              </a:rPr>
              <a:t>Advocate Involvement </a:t>
            </a:r>
          </a:p>
        </p:txBody>
      </p:sp>
    </p:spTree>
    <p:extLst>
      <p:ext uri="{BB962C8B-B14F-4D97-AF65-F5344CB8AC3E}">
        <p14:creationId xmlns:p14="http://schemas.microsoft.com/office/powerpoint/2010/main" val="201610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buFont typeface="Wingdings" charset="0"/>
              <a:buNone/>
              <a:defRPr/>
            </a:pPr>
            <a:r>
              <a:rPr lang="en-US" i="0" dirty="0">
                <a:latin typeface="Arial Black"/>
                <a:cs typeface="Arial Black"/>
              </a:rPr>
              <a:t>Interested in learning more? </a:t>
            </a:r>
          </a:p>
          <a:p>
            <a:pPr>
              <a:buFont typeface="Wingdings" charset="0"/>
              <a:buNone/>
              <a:defRPr/>
            </a:pPr>
            <a:endParaRPr lang="en-US" i="0" dirty="0">
              <a:latin typeface="Arial Black"/>
              <a:cs typeface="Arial Black"/>
            </a:endParaRPr>
          </a:p>
          <a:p>
            <a:pPr>
              <a:buFont typeface="Wingdings" charset="0"/>
              <a:buNone/>
              <a:defRPr/>
            </a:pPr>
            <a:r>
              <a:rPr lang="en-US" i="0" dirty="0">
                <a:latin typeface="+mj-lt"/>
                <a:cs typeface="Arial Black"/>
              </a:rPr>
              <a:t>advocacy.cancer.gov</a:t>
            </a:r>
          </a:p>
          <a:p>
            <a:pPr>
              <a:buFont typeface="Wingdings" charset="0"/>
              <a:buNone/>
              <a:defRPr/>
            </a:pPr>
            <a:r>
              <a:rPr lang="en-US" i="0" dirty="0" err="1">
                <a:latin typeface="+mj-lt"/>
                <a:cs typeface="Arial Black"/>
              </a:rPr>
              <a:t>NCIadvocacy@nih.gov</a:t>
            </a:r>
            <a:endParaRPr lang="en-US" i="0" dirty="0">
              <a:latin typeface="+mj-lt"/>
              <a:cs typeface="Arial Black"/>
            </a:endParaRPr>
          </a:p>
          <a:p>
            <a:pPr>
              <a:buFont typeface="Wingdings" charset="0"/>
              <a:buNone/>
              <a:defRPr/>
            </a:pPr>
            <a:r>
              <a:rPr lang="en-US" i="0" dirty="0">
                <a:latin typeface="+mj-lt"/>
                <a:cs typeface="Arial Black"/>
              </a:rPr>
              <a:t>(301) 594-3194</a:t>
            </a:r>
          </a:p>
          <a:p>
            <a:pPr>
              <a:buFont typeface="Wingdings" charset="0"/>
              <a:buNone/>
              <a:defRPr/>
            </a:pPr>
            <a:r>
              <a:rPr lang="en-US" i="0" dirty="0">
                <a:cs typeface="Arial Black"/>
              </a:rPr>
              <a:t>@</a:t>
            </a:r>
            <a:r>
              <a:rPr lang="en-US" i="0" dirty="0" err="1">
                <a:cs typeface="Arial Black"/>
              </a:rPr>
              <a:t>NCIadvocacy</a:t>
            </a:r>
            <a:endParaRPr lang="en-US" i="0" dirty="0">
              <a:cs typeface="Arial Black"/>
            </a:endParaRPr>
          </a:p>
        </p:txBody>
      </p:sp>
      <p:pic>
        <p:nvPicPr>
          <p:cNvPr id="3" name="Picture 2"/>
          <p:cNvPicPr>
            <a:picLocks noChangeAspect="1"/>
          </p:cNvPicPr>
          <p:nvPr/>
        </p:nvPicPr>
        <p:blipFill>
          <a:blip r:embed="rId3"/>
          <a:stretch>
            <a:fillRect/>
          </a:stretch>
        </p:blipFill>
        <p:spPr>
          <a:xfrm>
            <a:off x="3078000" y="4595446"/>
            <a:ext cx="338584" cy="279699"/>
          </a:xfrm>
          <a:prstGeom prst="rect">
            <a:avLst/>
          </a:prstGeom>
        </p:spPr>
      </p:pic>
    </p:spTree>
    <p:extLst>
      <p:ext uri="{BB962C8B-B14F-4D97-AF65-F5344CB8AC3E}">
        <p14:creationId xmlns:p14="http://schemas.microsoft.com/office/powerpoint/2010/main" val="54597487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BB1F40"/>
      </a:dk2>
      <a:lt2>
        <a:srgbClr val="FAD5C0"/>
      </a:lt2>
      <a:accent1>
        <a:srgbClr val="1A5F87"/>
      </a:accent1>
      <a:accent2>
        <a:srgbClr val="706F70"/>
      </a:accent2>
      <a:accent3>
        <a:srgbClr val="44BC95"/>
      </a:accent3>
      <a:accent4>
        <a:srgbClr val="84378D"/>
      </a:accent4>
      <a:accent5>
        <a:srgbClr val="F26122"/>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2720</TotalTime>
  <Words>1152</Words>
  <Application>Microsoft Office PowerPoint</Application>
  <PresentationFormat>On-screen Show (4:3)</PresentationFormat>
  <Paragraphs>122</Paragraphs>
  <Slides>10</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MS PGothic</vt:lpstr>
      <vt:lpstr>MS PGothic</vt:lpstr>
      <vt:lpstr>Arial</vt:lpstr>
      <vt:lpstr>Arial Black</vt:lpstr>
      <vt:lpstr>Calibri</vt:lpstr>
      <vt:lpstr>DINOT</vt:lpstr>
      <vt:lpstr>DINOT-Cond</vt:lpstr>
      <vt:lpstr>SapientCentroSlab-Light</vt:lpstr>
      <vt:lpstr>SapientSansBold</vt:lpstr>
      <vt:lpstr>Times</vt:lpstr>
      <vt:lpstr>Wingdings</vt:lpstr>
      <vt:lpstr>Office Theme</vt:lpstr>
      <vt:lpstr>The National Cancer Institute’s  Office of Advocacy Relations</vt:lpstr>
      <vt:lpstr>          Office of Advocacy Relations (OAR)</vt:lpstr>
      <vt:lpstr>What We Do</vt:lpstr>
      <vt:lpstr>Engaging Research Advocates</vt:lpstr>
      <vt:lpstr>Organizational Engagement</vt:lpstr>
      <vt:lpstr>Types of Advocacy</vt:lpstr>
      <vt:lpstr>Advocate Engagement</vt:lpstr>
      <vt:lpstr>  </vt:lpstr>
      <vt:lpstr>PowerPoint Presentation</vt:lpstr>
      <vt:lpstr>PowerPoint Presentation</vt:lpstr>
    </vt:vector>
  </TitlesOfParts>
  <Company>Palladian Partners,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Meryl Thomas</dc:creator>
  <cp:lastModifiedBy>Ochoa, Julia (NIH/NCI) [C]</cp:lastModifiedBy>
  <cp:revision>118</cp:revision>
  <cp:lastPrinted>2016-12-01T14:56:03Z</cp:lastPrinted>
  <dcterms:created xsi:type="dcterms:W3CDTF">2015-02-09T15:48:40Z</dcterms:created>
  <dcterms:modified xsi:type="dcterms:W3CDTF">2016-12-01T16:59:53Z</dcterms:modified>
</cp:coreProperties>
</file>